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61" r:id="rId2"/>
  </p:sldMasterIdLst>
  <p:notesMasterIdLst>
    <p:notesMasterId r:id="rId17"/>
  </p:notesMasterIdLst>
  <p:sldIdLst>
    <p:sldId id="278" r:id="rId3"/>
    <p:sldId id="293" r:id="rId4"/>
    <p:sldId id="294" r:id="rId5"/>
    <p:sldId id="297" r:id="rId6"/>
    <p:sldId id="298" r:id="rId7"/>
    <p:sldId id="309" r:id="rId8"/>
    <p:sldId id="301" r:id="rId9"/>
    <p:sldId id="299" r:id="rId10"/>
    <p:sldId id="303" r:id="rId11"/>
    <p:sldId id="304" r:id="rId12"/>
    <p:sldId id="308" r:id="rId13"/>
    <p:sldId id="305" r:id="rId14"/>
    <p:sldId id="306" r:id="rId15"/>
    <p:sldId id="307" r:id="rId16"/>
  </p:sldIdLst>
  <p:sldSz cx="12192000" cy="6858000"/>
  <p:notesSz cx="6858000" cy="9144000"/>
  <p:embeddedFontLst>
    <p:embeddedFont>
      <p:font typeface="IBM Plex Mono" panose="020B0509050203000203" pitchFamily="49" charset="0"/>
      <p:regular r:id="rId18"/>
      <p:bold r:id="rId19"/>
      <p:italic r:id="rId20"/>
      <p:boldItalic r:id="rId21"/>
    </p:embeddedFont>
    <p:embeddedFont>
      <p:font typeface="IBM Plex Mono Medium" panose="020B0609050203000203" pitchFamily="49" charset="0"/>
      <p:regular r:id="rId22"/>
      <p:italic r:id="rId23"/>
    </p:embeddedFont>
    <p:embeddedFont>
      <p:font typeface="IBM Plex Mono SemiBold" panose="020B0709050203000203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VA Orange" id="{C6F56918-E407-414E-94F1-1237E1633DB5}">
          <p14:sldIdLst>
            <p14:sldId id="278"/>
            <p14:sldId id="293"/>
            <p14:sldId id="294"/>
            <p14:sldId id="297"/>
            <p14:sldId id="298"/>
            <p14:sldId id="309"/>
            <p14:sldId id="301"/>
            <p14:sldId id="299"/>
            <p14:sldId id="303"/>
            <p14:sldId id="304"/>
            <p14:sldId id="308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751"/>
    <a:srgbClr val="F10D7A"/>
    <a:srgbClr val="0405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2" autoAdjust="0"/>
    <p:restoredTop sz="97589"/>
  </p:normalViewPr>
  <p:slideViewPr>
    <p:cSldViewPr snapToGrid="0">
      <p:cViewPr>
        <p:scale>
          <a:sx n="75" d="100"/>
          <a:sy n="75" d="100"/>
        </p:scale>
        <p:origin x="25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A9E97-D0DA-4FFF-AB50-4886924941A9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86559-522A-4004-9253-B00A89C7D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78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22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06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41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474D5-E787-967E-3E59-294ACB10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C6080-2795-B2B5-C4F7-4D80EC52C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E785A-9847-01E8-165A-B67C652FA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7CB84-803D-09A4-2F60-D53FF33D7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73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A dstory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2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A dstory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C7933-0364-1537-3DF2-3CC4CD92CDD2}"/>
              </a:ext>
            </a:extLst>
          </p:cNvPr>
          <p:cNvCxnSpPr>
            <a:cxnSpLocks/>
          </p:cNvCxnSpPr>
          <p:nvPr userDrawn="1"/>
        </p:nvCxnSpPr>
        <p:spPr>
          <a:xfrm>
            <a:off x="950615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9A45-27BF-1424-964B-92B28DBDEC16}"/>
              </a:ext>
            </a:extLst>
          </p:cNvPr>
          <p:cNvCxnSpPr>
            <a:cxnSpLocks/>
          </p:cNvCxnSpPr>
          <p:nvPr userDrawn="1"/>
        </p:nvCxnSpPr>
        <p:spPr>
          <a:xfrm>
            <a:off x="170205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8172A3-4EF3-0B94-EF67-A481F5B76C1B}"/>
              </a:ext>
            </a:extLst>
          </p:cNvPr>
          <p:cNvCxnSpPr>
            <a:cxnSpLocks/>
          </p:cNvCxnSpPr>
          <p:nvPr userDrawn="1"/>
        </p:nvCxnSpPr>
        <p:spPr>
          <a:xfrm>
            <a:off x="2444437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92789F-7872-D8CA-D3AA-350B6A1EB098}"/>
              </a:ext>
            </a:extLst>
          </p:cNvPr>
          <p:cNvCxnSpPr>
            <a:cxnSpLocks/>
          </p:cNvCxnSpPr>
          <p:nvPr userDrawn="1"/>
        </p:nvCxnSpPr>
        <p:spPr>
          <a:xfrm>
            <a:off x="319587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E45F0-21C3-802C-236E-D2FE3223C5C4}"/>
              </a:ext>
            </a:extLst>
          </p:cNvPr>
          <p:cNvCxnSpPr>
            <a:cxnSpLocks/>
          </p:cNvCxnSpPr>
          <p:nvPr userDrawn="1"/>
        </p:nvCxnSpPr>
        <p:spPr>
          <a:xfrm>
            <a:off x="3956365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6F7685-F107-C073-1498-1978893C8771}"/>
              </a:ext>
            </a:extLst>
          </p:cNvPr>
          <p:cNvCxnSpPr>
            <a:cxnSpLocks/>
          </p:cNvCxnSpPr>
          <p:nvPr userDrawn="1"/>
        </p:nvCxnSpPr>
        <p:spPr>
          <a:xfrm>
            <a:off x="470780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2A72C9-21A6-9A3B-F398-7F77FE2B3AA5}"/>
              </a:ext>
            </a:extLst>
          </p:cNvPr>
          <p:cNvCxnSpPr>
            <a:cxnSpLocks/>
          </p:cNvCxnSpPr>
          <p:nvPr userDrawn="1"/>
        </p:nvCxnSpPr>
        <p:spPr>
          <a:xfrm>
            <a:off x="5450187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FB9711-F77F-4A36-5752-E59A025A353A}"/>
              </a:ext>
            </a:extLst>
          </p:cNvPr>
          <p:cNvCxnSpPr>
            <a:cxnSpLocks/>
          </p:cNvCxnSpPr>
          <p:nvPr userDrawn="1"/>
        </p:nvCxnSpPr>
        <p:spPr>
          <a:xfrm>
            <a:off x="620162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F410C-B320-CE75-26C8-2D1A988F00A1}"/>
              </a:ext>
            </a:extLst>
          </p:cNvPr>
          <p:cNvCxnSpPr>
            <a:cxnSpLocks/>
          </p:cNvCxnSpPr>
          <p:nvPr userDrawn="1"/>
        </p:nvCxnSpPr>
        <p:spPr>
          <a:xfrm>
            <a:off x="6934955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7E39AC-D293-2004-52FB-873C3E4F6CD2}"/>
              </a:ext>
            </a:extLst>
          </p:cNvPr>
          <p:cNvCxnSpPr>
            <a:cxnSpLocks/>
          </p:cNvCxnSpPr>
          <p:nvPr userDrawn="1"/>
        </p:nvCxnSpPr>
        <p:spPr>
          <a:xfrm>
            <a:off x="768639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99522-EF83-E4E7-0A18-0D934517D3BD}"/>
              </a:ext>
            </a:extLst>
          </p:cNvPr>
          <p:cNvCxnSpPr>
            <a:cxnSpLocks/>
          </p:cNvCxnSpPr>
          <p:nvPr userDrawn="1"/>
        </p:nvCxnSpPr>
        <p:spPr>
          <a:xfrm>
            <a:off x="8428777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E2CEAD-2700-F040-536F-E61DE3F9CF40}"/>
              </a:ext>
            </a:extLst>
          </p:cNvPr>
          <p:cNvCxnSpPr>
            <a:cxnSpLocks/>
          </p:cNvCxnSpPr>
          <p:nvPr userDrawn="1"/>
        </p:nvCxnSpPr>
        <p:spPr>
          <a:xfrm>
            <a:off x="918021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502448-FC08-2856-ED09-D0F229145B2E}"/>
              </a:ext>
            </a:extLst>
          </p:cNvPr>
          <p:cNvCxnSpPr>
            <a:cxnSpLocks/>
          </p:cNvCxnSpPr>
          <p:nvPr userDrawn="1"/>
        </p:nvCxnSpPr>
        <p:spPr>
          <a:xfrm>
            <a:off x="993165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9BF8B-C119-C06F-BED8-7EC723069F88}"/>
              </a:ext>
            </a:extLst>
          </p:cNvPr>
          <p:cNvCxnSpPr>
            <a:cxnSpLocks/>
          </p:cNvCxnSpPr>
          <p:nvPr userDrawn="1"/>
        </p:nvCxnSpPr>
        <p:spPr>
          <a:xfrm>
            <a:off x="10683089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93B800-D9CA-93F6-A5E2-1A72AB30ADE7}"/>
              </a:ext>
            </a:extLst>
          </p:cNvPr>
          <p:cNvCxnSpPr>
            <a:cxnSpLocks/>
          </p:cNvCxnSpPr>
          <p:nvPr userDrawn="1"/>
        </p:nvCxnSpPr>
        <p:spPr>
          <a:xfrm>
            <a:off x="1142547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theme" Target="../theme/them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10.sv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>
            <a:extLst>
              <a:ext uri="{FF2B5EF4-FFF2-40B4-BE49-F238E27FC236}">
                <a16:creationId xmlns:a16="http://schemas.microsoft.com/office/drawing/2014/main" id="{5D8A5CF2-AB5F-8BB9-8D2D-59B03CCD3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4" y="184546"/>
            <a:ext cx="11835172" cy="6504922"/>
          </a:xfrm>
          <a:prstGeom prst="rect">
            <a:avLst/>
          </a:prstGeom>
        </p:spPr>
      </p:pic>
      <p:sp>
        <p:nvSpPr>
          <p:cNvPr id="9" name="Right BG">
            <a:extLst>
              <a:ext uri="{FF2B5EF4-FFF2-40B4-BE49-F238E27FC236}">
                <a16:creationId xmlns:a16="http://schemas.microsoft.com/office/drawing/2014/main" id="{7245400B-9651-9A06-A3C5-02E791878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14547" y="181527"/>
            <a:ext cx="368468" cy="6494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Logo BG">
            <a:extLst>
              <a:ext uri="{FF2B5EF4-FFF2-40B4-BE49-F238E27FC236}">
                <a16:creationId xmlns:a16="http://schemas.microsoft.com/office/drawing/2014/main" id="{6B05D6E3-168D-E17E-676A-02CFFBACE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11528" y="5798994"/>
            <a:ext cx="1314925" cy="877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TVA Logo">
            <a:extLst>
              <a:ext uri="{FF2B5EF4-FFF2-40B4-BE49-F238E27FC236}">
                <a16:creationId xmlns:a16="http://schemas.microsoft.com/office/drawing/2014/main" id="{E07A2656-409C-3CEA-917B-56BAFAE59CBE}"/>
              </a:ext>
            </a:extLst>
          </p:cNvPr>
          <p:cNvPicPr/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2758" y="5973223"/>
            <a:ext cx="1281976" cy="543259"/>
          </a:xfrm>
          <a:prstGeom prst="rect">
            <a:avLst/>
          </a:prstGeom>
        </p:spPr>
      </p:pic>
      <p:pic>
        <p:nvPicPr>
          <p:cNvPr id="22" name="Progress Bar BG">
            <a:extLst>
              <a:ext uri="{FF2B5EF4-FFF2-40B4-BE49-F238E27FC236}">
                <a16:creationId xmlns:a16="http://schemas.microsoft.com/office/drawing/2014/main" id="{429D2447-A4F1-786A-18AF-79D06A5EE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1544"/>
          <a:stretch/>
        </p:blipFill>
        <p:spPr>
          <a:xfrm>
            <a:off x="11727231" y="556449"/>
            <a:ext cx="162000" cy="4979641"/>
          </a:xfrm>
          <a:prstGeom prst="rect">
            <a:avLst/>
          </a:prstGeom>
        </p:spPr>
      </p:pic>
      <p:pic>
        <p:nvPicPr>
          <p:cNvPr id="14" name="Down arrow">
            <a:extLst>
              <a:ext uri="{FF2B5EF4-FFF2-40B4-BE49-F238E27FC236}">
                <a16:creationId xmlns:a16="http://schemas.microsoft.com/office/drawing/2014/main" id="{F0E169BC-A975-6D26-99F2-0B63509D16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20168" y="5622931"/>
            <a:ext cx="177149" cy="177149"/>
          </a:xfrm>
          <a:prstGeom prst="rect">
            <a:avLst/>
          </a:prstGeom>
        </p:spPr>
      </p:pic>
      <p:pic>
        <p:nvPicPr>
          <p:cNvPr id="25" name="Up arrow">
            <a:extLst>
              <a:ext uri="{FF2B5EF4-FFF2-40B4-BE49-F238E27FC236}">
                <a16:creationId xmlns:a16="http://schemas.microsoft.com/office/drawing/2014/main" id="{60666A1C-F712-0611-5110-E0DD4681C9A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19658" y="292462"/>
            <a:ext cx="177149" cy="177149"/>
          </a:xfrm>
          <a:prstGeom prst="rect">
            <a:avLst/>
          </a:prstGeom>
        </p:spPr>
      </p:pic>
      <p:sp>
        <p:nvSpPr>
          <p:cNvPr id="28" name="Orange Frame">
            <a:extLst>
              <a:ext uri="{FF2B5EF4-FFF2-40B4-BE49-F238E27FC236}">
                <a16:creationId xmlns:a16="http://schemas.microsoft.com/office/drawing/2014/main" id="{8F082FA4-3990-78DC-8913-3EFCC8FF2B73}"/>
              </a:ext>
            </a:extLst>
          </p:cNvPr>
          <p:cNvSpPr/>
          <p:nvPr userDrawn="1"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>
            <a:glow rad="254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story.co">
            <a:extLst>
              <a:ext uri="{FF2B5EF4-FFF2-40B4-BE49-F238E27FC236}">
                <a16:creationId xmlns:a16="http://schemas.microsoft.com/office/drawing/2014/main" id="{E4211537-2ACC-A4B8-88A7-B1D893B70DDB}"/>
              </a:ext>
            </a:extLst>
          </p:cNvPr>
          <p:cNvSpPr txBox="1"/>
          <p:nvPr userDrawn="1"/>
        </p:nvSpPr>
        <p:spPr>
          <a:xfrm>
            <a:off x="6215959" y="6340484"/>
            <a:ext cx="952184" cy="184666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spc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>
                <a:latin typeface="+mj-lt"/>
              </a:rPr>
              <a:t>DSTORY.CO</a:t>
            </a:r>
            <a:endParaRPr lang="en-GB" dirty="0">
              <a:latin typeface="+mj-lt"/>
            </a:endParaRPr>
          </a:p>
        </p:txBody>
      </p:sp>
      <p:grpSp>
        <p:nvGrpSpPr>
          <p:cNvPr id="19" name="Slashes">
            <a:extLst>
              <a:ext uri="{FF2B5EF4-FFF2-40B4-BE49-F238E27FC236}">
                <a16:creationId xmlns:a16="http://schemas.microsoft.com/office/drawing/2014/main" id="{F70F23E3-E826-01D6-337E-0614235BE40D}"/>
              </a:ext>
            </a:extLst>
          </p:cNvPr>
          <p:cNvGrpSpPr/>
          <p:nvPr userDrawn="1"/>
        </p:nvGrpSpPr>
        <p:grpSpPr>
          <a:xfrm>
            <a:off x="5936721" y="6417087"/>
            <a:ext cx="196840" cy="78171"/>
            <a:chOff x="2519016" y="5889206"/>
            <a:chExt cx="196840" cy="78171"/>
          </a:xfrm>
          <a:effectLst/>
        </p:grpSpPr>
        <p:cxnSp>
          <p:nvCxnSpPr>
            <p:cNvPr id="20" name="Slash 2">
              <a:extLst>
                <a:ext uri="{FF2B5EF4-FFF2-40B4-BE49-F238E27FC236}">
                  <a16:creationId xmlns:a16="http://schemas.microsoft.com/office/drawing/2014/main" id="{6E2F039E-65E6-95DA-3C6A-8FD3683E31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519016" y="5889206"/>
              <a:ext cx="88935" cy="7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lash 1">
              <a:extLst>
                <a:ext uri="{FF2B5EF4-FFF2-40B4-BE49-F238E27FC236}">
                  <a16:creationId xmlns:a16="http://schemas.microsoft.com/office/drawing/2014/main" id="{9F537BD0-9485-305E-CFDF-959505DCFE3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626921" y="5889206"/>
              <a:ext cx="88935" cy="7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ooter">
            <a:extLst>
              <a:ext uri="{FF2B5EF4-FFF2-40B4-BE49-F238E27FC236}">
                <a16:creationId xmlns:a16="http://schemas.microsoft.com/office/drawing/2014/main" id="{8D12E4EA-3E14-0ED9-C05C-FAC7F213A83F}"/>
              </a:ext>
            </a:extLst>
          </p:cNvPr>
          <p:cNvSpPr txBox="1"/>
          <p:nvPr userDrawn="1"/>
        </p:nvSpPr>
        <p:spPr>
          <a:xfrm>
            <a:off x="943787" y="6340484"/>
            <a:ext cx="4972515" cy="184666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spc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>
                <a:latin typeface="+mj-lt"/>
              </a:rPr>
              <a:t>TIME VARIANCE AUTHORITY PRESENTATION COMMISSION</a:t>
            </a:r>
            <a:endParaRPr lang="en-GB" dirty="0">
              <a:latin typeface="+mj-lt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C672B12-B5FA-12EC-1AE1-345549ABAC36}"/>
              </a:ext>
            </a:extLst>
          </p:cNvPr>
          <p:cNvSpPr txBox="1"/>
          <p:nvPr userDrawn="1"/>
        </p:nvSpPr>
        <p:spPr>
          <a:xfrm>
            <a:off x="414790" y="6340484"/>
            <a:ext cx="317395" cy="184666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fld id="{4A0C0A04-4F5D-470E-9BFB-A290B5853FC7}" type="slidenum">
              <a:rPr lang="en-US" sz="1200" spc="100" smtClean="0">
                <a:solidFill>
                  <a:schemeClr val="accent1"/>
                </a:solidFill>
                <a:latin typeface="IBM Plex Mono Medium" panose="020F0502020204030204" pitchFamily="49" charset="0"/>
              </a:rPr>
              <a:t>‹#›</a:t>
            </a:fld>
            <a:endParaRPr lang="en-GB" sz="1200" spc="100" dirty="0">
              <a:solidFill>
                <a:schemeClr val="accent1"/>
              </a:solidFill>
              <a:latin typeface="IBM Plex Mono Medium" panose="020F0502020204030204" pitchFamily="49" charset="0"/>
            </a:endParaRPr>
          </a:p>
        </p:txBody>
      </p:sp>
      <p:pic>
        <p:nvPicPr>
          <p:cNvPr id="4" name="Icon 5">
            <a:extLst>
              <a:ext uri="{FF2B5EF4-FFF2-40B4-BE49-F238E27FC236}">
                <a16:creationId xmlns:a16="http://schemas.microsoft.com/office/drawing/2014/main" id="{3181B6C9-A01D-1619-9C2F-C9DAB6C8CA4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185" y="5648154"/>
            <a:ext cx="288000" cy="293539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3" name="Icon 4">
            <a:extLst>
              <a:ext uri="{FF2B5EF4-FFF2-40B4-BE49-F238E27FC236}">
                <a16:creationId xmlns:a16="http://schemas.microsoft.com/office/drawing/2014/main" id="{74C5E8FB-D681-C1F1-8465-5CAAAA3B243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4185" y="5107379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8" name="Icon 3">
            <a:extLst>
              <a:ext uri="{FF2B5EF4-FFF2-40B4-BE49-F238E27FC236}">
                <a16:creationId xmlns:a16="http://schemas.microsoft.com/office/drawing/2014/main" id="{B0DE1F38-639F-0DB8-93F7-1FC0B1241A2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4185" y="4566604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7" name="Icon 2">
            <a:extLst>
              <a:ext uri="{FF2B5EF4-FFF2-40B4-BE49-F238E27FC236}">
                <a16:creationId xmlns:a16="http://schemas.microsoft.com/office/drawing/2014/main" id="{5FD793D6-BD06-0963-5241-D1EA7ADD05D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4185" y="4025829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6" name="Icon 1">
            <a:extLst>
              <a:ext uri="{FF2B5EF4-FFF2-40B4-BE49-F238E27FC236}">
                <a16:creationId xmlns:a16="http://schemas.microsoft.com/office/drawing/2014/main" id="{AD7733C0-CBA0-852C-346B-871AE39E1B1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4185" y="3481878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211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BM Plex Mono" panose="020B0509050203000203" pitchFamily="49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>
            <a:extLst>
              <a:ext uri="{FF2B5EF4-FFF2-40B4-BE49-F238E27FC236}">
                <a16:creationId xmlns:a16="http://schemas.microsoft.com/office/drawing/2014/main" id="{5D8A5CF2-AB5F-8BB9-8D2D-59B03CCD3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4" y="184546"/>
            <a:ext cx="11835172" cy="6504922"/>
          </a:xfrm>
          <a:prstGeom prst="rect">
            <a:avLst/>
          </a:prstGeom>
        </p:spPr>
      </p:pic>
      <p:sp>
        <p:nvSpPr>
          <p:cNvPr id="26" name="Bottom Right BG">
            <a:extLst>
              <a:ext uri="{FF2B5EF4-FFF2-40B4-BE49-F238E27FC236}">
                <a16:creationId xmlns:a16="http://schemas.microsoft.com/office/drawing/2014/main" id="{5EC85333-A2A3-CE41-5BA7-8CEF8FB402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14547" y="4435562"/>
            <a:ext cx="368468" cy="22224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Orange Middle Line">
            <a:extLst>
              <a:ext uri="{FF2B5EF4-FFF2-40B4-BE49-F238E27FC236}">
                <a16:creationId xmlns:a16="http://schemas.microsoft.com/office/drawing/2014/main" id="{B80BCC49-3DCE-87C6-0AB7-C147047AC352}"/>
              </a:ext>
            </a:extLst>
          </p:cNvPr>
          <p:cNvCxnSpPr>
            <a:cxnSpLocks/>
          </p:cNvCxnSpPr>
          <p:nvPr userDrawn="1"/>
        </p:nvCxnSpPr>
        <p:spPr>
          <a:xfrm>
            <a:off x="205920" y="4435563"/>
            <a:ext cx="11785488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254000">
              <a:schemeClr val="accent1">
                <a:alpha val="1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d Middle Bar">
            <a:extLst>
              <a:ext uri="{FF2B5EF4-FFF2-40B4-BE49-F238E27FC236}">
                <a16:creationId xmlns:a16="http://schemas.microsoft.com/office/drawing/2014/main" id="{71F423DA-2A9A-616D-7FBB-E309937392F4}"/>
              </a:ext>
            </a:extLst>
          </p:cNvPr>
          <p:cNvSpPr/>
          <p:nvPr userDrawn="1"/>
        </p:nvSpPr>
        <p:spPr>
          <a:xfrm>
            <a:off x="205920" y="3990345"/>
            <a:ext cx="11785488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Red Middle Line">
            <a:extLst>
              <a:ext uri="{FF2B5EF4-FFF2-40B4-BE49-F238E27FC236}">
                <a16:creationId xmlns:a16="http://schemas.microsoft.com/office/drawing/2014/main" id="{98E83BD2-6FBC-96D4-09BC-F926D6514766}"/>
              </a:ext>
            </a:extLst>
          </p:cNvPr>
          <p:cNvCxnSpPr>
            <a:cxnSpLocks/>
          </p:cNvCxnSpPr>
          <p:nvPr userDrawn="1"/>
        </p:nvCxnSpPr>
        <p:spPr>
          <a:xfrm>
            <a:off x="205920" y="3905128"/>
            <a:ext cx="11785488" cy="0"/>
          </a:xfrm>
          <a:prstGeom prst="line">
            <a:avLst/>
          </a:prstGeom>
          <a:ln w="38100"/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Red Top Line">
            <a:extLst>
              <a:ext uri="{FF2B5EF4-FFF2-40B4-BE49-F238E27FC236}">
                <a16:creationId xmlns:a16="http://schemas.microsoft.com/office/drawing/2014/main" id="{6C63BD1F-83F3-F572-F491-1071D7BA42E2}"/>
              </a:ext>
            </a:extLst>
          </p:cNvPr>
          <p:cNvCxnSpPr>
            <a:cxnSpLocks/>
          </p:cNvCxnSpPr>
          <p:nvPr userDrawn="1"/>
        </p:nvCxnSpPr>
        <p:spPr>
          <a:xfrm>
            <a:off x="205920" y="1179963"/>
            <a:ext cx="11785488" cy="0"/>
          </a:xfrm>
          <a:prstGeom prst="line">
            <a:avLst/>
          </a:prstGeom>
          <a:ln w="38100"/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ed Top Bar">
            <a:extLst>
              <a:ext uri="{FF2B5EF4-FFF2-40B4-BE49-F238E27FC236}">
                <a16:creationId xmlns:a16="http://schemas.microsoft.com/office/drawing/2014/main" id="{B7CC68E2-FA30-A33F-6397-C54AA2156A2D}"/>
              </a:ext>
            </a:extLst>
          </p:cNvPr>
          <p:cNvSpPr/>
          <p:nvPr userDrawn="1"/>
        </p:nvSpPr>
        <p:spPr>
          <a:xfrm>
            <a:off x="205920" y="196858"/>
            <a:ext cx="11785488" cy="9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rogress Bar BG">
            <a:extLst>
              <a:ext uri="{FF2B5EF4-FFF2-40B4-BE49-F238E27FC236}">
                <a16:creationId xmlns:a16="http://schemas.microsoft.com/office/drawing/2014/main" id="{479C1C41-1B72-DB31-1302-528C69780E38}"/>
              </a:ext>
            </a:extLst>
          </p:cNvPr>
          <p:cNvPicPr/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54567" r="-2" b="9816"/>
          <a:stretch/>
        </p:blipFill>
        <p:spPr>
          <a:xfrm>
            <a:off x="11726222" y="4763278"/>
            <a:ext cx="160101" cy="1596627"/>
          </a:xfrm>
          <a:prstGeom prst="rect">
            <a:avLst/>
          </a:prstGeom>
        </p:spPr>
      </p:pic>
      <p:pic>
        <p:nvPicPr>
          <p:cNvPr id="25" name="TVA Logo">
            <a:extLst>
              <a:ext uri="{FF2B5EF4-FFF2-40B4-BE49-F238E27FC236}">
                <a16:creationId xmlns:a16="http://schemas.microsoft.com/office/drawing/2014/main" id="{3064BF8C-2FDC-05D1-61CC-F177440D2A85}"/>
              </a:ext>
            </a:extLst>
          </p:cNvPr>
          <p:cNvPicPr/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973" y="356599"/>
            <a:ext cx="1281976" cy="543259"/>
          </a:xfrm>
          <a:prstGeom prst="rect">
            <a:avLst/>
          </a:prstGeom>
        </p:spPr>
      </p:pic>
      <p:pic>
        <p:nvPicPr>
          <p:cNvPr id="3" name="Down arrow">
            <a:extLst>
              <a:ext uri="{FF2B5EF4-FFF2-40B4-BE49-F238E27FC236}">
                <a16:creationId xmlns:a16="http://schemas.microsoft.com/office/drawing/2014/main" id="{DB77071C-4807-CB95-8AAB-5F534377D2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21706" y="6411600"/>
            <a:ext cx="177149" cy="177149"/>
          </a:xfrm>
          <a:prstGeom prst="rect">
            <a:avLst/>
          </a:prstGeom>
        </p:spPr>
      </p:pic>
      <p:pic>
        <p:nvPicPr>
          <p:cNvPr id="4" name="Up arrow">
            <a:extLst>
              <a:ext uri="{FF2B5EF4-FFF2-40B4-BE49-F238E27FC236}">
                <a16:creationId xmlns:a16="http://schemas.microsoft.com/office/drawing/2014/main" id="{CCE436DE-43BC-2320-CB7B-96B8603FC40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706" y="4534435"/>
            <a:ext cx="177149" cy="177149"/>
          </a:xfrm>
          <a:prstGeom prst="rect">
            <a:avLst/>
          </a:prstGeom>
        </p:spPr>
      </p:pic>
      <p:sp>
        <p:nvSpPr>
          <p:cNvPr id="28" name="Orange Frame">
            <a:extLst>
              <a:ext uri="{FF2B5EF4-FFF2-40B4-BE49-F238E27FC236}">
                <a16:creationId xmlns:a16="http://schemas.microsoft.com/office/drawing/2014/main" id="{8F082FA4-3990-78DC-8913-3EFCC8FF2B73}"/>
              </a:ext>
            </a:extLst>
          </p:cNvPr>
          <p:cNvSpPr/>
          <p:nvPr userDrawn="1"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>
            <a:glow rad="254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4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BM Plex Mono" panose="020B0509050203000203" pitchFamily="49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gress indicator">
            <a:extLst>
              <a:ext uri="{FF2B5EF4-FFF2-40B4-BE49-F238E27FC236}">
                <a16:creationId xmlns:a16="http://schemas.microsoft.com/office/drawing/2014/main" id="{76C8F9EE-FD94-E04F-3B27-F7AC191BE8CD}"/>
              </a:ext>
            </a:extLst>
          </p:cNvPr>
          <p:cNvSpPr/>
          <p:nvPr/>
        </p:nvSpPr>
        <p:spPr>
          <a:xfrm>
            <a:off x="11726148" y="561224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oading bar outer frame">
            <a:extLst>
              <a:ext uri="{FF2B5EF4-FFF2-40B4-BE49-F238E27FC236}">
                <a16:creationId xmlns:a16="http://schemas.microsoft.com/office/drawing/2014/main" id="{6AE5EB60-D4E5-CFA3-05E5-B02B18576ED5}"/>
              </a:ext>
            </a:extLst>
          </p:cNvPr>
          <p:cNvSpPr/>
          <p:nvPr/>
        </p:nvSpPr>
        <p:spPr>
          <a:xfrm>
            <a:off x="1709383" y="4776717"/>
            <a:ext cx="8686800" cy="78474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oading bar">
            <a:extLst>
              <a:ext uri="{FF2B5EF4-FFF2-40B4-BE49-F238E27FC236}">
                <a16:creationId xmlns:a16="http://schemas.microsoft.com/office/drawing/2014/main" id="{556FA2D9-4311-EA2E-5CD3-C971A412F2E9}"/>
              </a:ext>
            </a:extLst>
          </p:cNvPr>
          <p:cNvSpPr/>
          <p:nvPr/>
        </p:nvSpPr>
        <p:spPr>
          <a:xfrm>
            <a:off x="1763974" y="4834720"/>
            <a:ext cx="8573826" cy="665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Loading text">
            <a:extLst>
              <a:ext uri="{FF2B5EF4-FFF2-40B4-BE49-F238E27FC236}">
                <a16:creationId xmlns:a16="http://schemas.microsoft.com/office/drawing/2014/main" id="{8A2B4786-9317-44A4-7F51-483C9C5A8E1B}"/>
              </a:ext>
            </a:extLst>
          </p:cNvPr>
          <p:cNvSpPr txBox="1"/>
          <p:nvPr/>
        </p:nvSpPr>
        <p:spPr>
          <a:xfrm>
            <a:off x="2849919" y="3213556"/>
            <a:ext cx="6492163" cy="492443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2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Mini Project Presentation</a:t>
            </a:r>
          </a:p>
        </p:txBody>
      </p:sp>
      <p:pic>
        <p:nvPicPr>
          <p:cNvPr id="7" name="Miss Minutes walking">
            <a:extLst>
              <a:ext uri="{FF2B5EF4-FFF2-40B4-BE49-F238E27FC236}">
                <a16:creationId xmlns:a16="http://schemas.microsoft.com/office/drawing/2014/main" id="{3CE57032-B7C7-CDC5-2788-984CB17284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74" y="3238192"/>
            <a:ext cx="2625150" cy="2066762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pic>
        <p:nvPicPr>
          <p:cNvPr id="2" name="TVA logo">
            <a:extLst>
              <a:ext uri="{FF2B5EF4-FFF2-40B4-BE49-F238E27FC236}">
                <a16:creationId xmlns:a16="http://schemas.microsoft.com/office/drawing/2014/main" id="{2E1B0C67-B8D0-1322-A0F4-04CEE570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192" y="1484194"/>
            <a:ext cx="3695616" cy="1566080"/>
          </a:xfrm>
          <a:prstGeom prst="rect">
            <a:avLst/>
          </a:prstGeom>
        </p:spPr>
      </p:pic>
      <p:sp>
        <p:nvSpPr>
          <p:cNvPr id="6" name="Loading text">
            <a:extLst>
              <a:ext uri="{FF2B5EF4-FFF2-40B4-BE49-F238E27FC236}">
                <a16:creationId xmlns:a16="http://schemas.microsoft.com/office/drawing/2014/main" id="{C708B111-02EB-23DA-65F6-1C48B4FEAD3C}"/>
              </a:ext>
            </a:extLst>
          </p:cNvPr>
          <p:cNvSpPr txBox="1"/>
          <p:nvPr/>
        </p:nvSpPr>
        <p:spPr>
          <a:xfrm>
            <a:off x="4274990" y="3700171"/>
            <a:ext cx="3642023" cy="861774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8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By- Sameed Ahmed</a:t>
            </a:r>
          </a:p>
          <a:p>
            <a:pPr algn="ctr"/>
            <a:r>
              <a:rPr lang="en-GB" sz="28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USN: 2VX22CB043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50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60938 -0.002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0451-B1C3-3CC3-DD2C-38206346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105A77AE-DDEB-6CC8-0FAD-FA8B521468EE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DCB91058-C431-A0DA-BBAA-AA60AA64229E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Main Server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BA6E8EDC-7A0C-A90A-4A3D-AF73AAD84B99}"/>
              </a:ext>
            </a:extLst>
          </p:cNvPr>
          <p:cNvSpPr txBox="1"/>
          <p:nvPr/>
        </p:nvSpPr>
        <p:spPr>
          <a:xfrm>
            <a:off x="1008379" y="1196596"/>
            <a:ext cx="10175241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main Server is currently a Raspberry Pi 5 Running Debian Bookworm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For the Purpose of this demonstration, I am running a HTTP and an SSH Tunnel via </a:t>
            </a:r>
            <a:r>
              <a:rPr lang="en-US" sz="2200" spc="100" dirty="0">
                <a:solidFill>
                  <a:srgbClr val="0070C0"/>
                </a:solidFill>
                <a:effectLst>
                  <a:glow rad="254000">
                    <a:srgbClr val="0070C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ngrok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.</a:t>
            </a:r>
          </a:p>
        </p:txBody>
      </p:sp>
      <p:sp>
        <p:nvSpPr>
          <p:cNvPr id="6" name="Point 1">
            <a:extLst>
              <a:ext uri="{FF2B5EF4-FFF2-40B4-BE49-F238E27FC236}">
                <a16:creationId xmlns:a16="http://schemas.microsoft.com/office/drawing/2014/main" id="{CC57B980-D14C-C7E2-E146-DFF15EF6DD76}"/>
              </a:ext>
            </a:extLst>
          </p:cNvPr>
          <p:cNvSpPr txBox="1"/>
          <p:nvPr/>
        </p:nvSpPr>
        <p:spPr>
          <a:xfrm>
            <a:off x="1008379" y="3101928"/>
            <a:ext cx="10175241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main server is running 3 services, other than ngrok tunnels: </a:t>
            </a: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1. </a:t>
            </a:r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NodeJS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Server for the User Interface Website along   	with a python script  to process the images</a:t>
            </a: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2. </a:t>
            </a:r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Mosquitto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– a server-side client that enables </a:t>
            </a:r>
            <a:r>
              <a:rPr lang="en-US" sz="2200" spc="100" dirty="0">
                <a:solidFill>
                  <a:srgbClr val="7030A0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MQTT 	broadcasts</a:t>
            </a: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3. A Python script to detect uploads and send timely 	MQTT broadcasts to the multiple micro-controllers 	connected to the server</a:t>
            </a:r>
          </a:p>
        </p:txBody>
      </p:sp>
    </p:spTree>
    <p:extLst>
      <p:ext uri="{BB962C8B-B14F-4D97-AF65-F5344CB8AC3E}">
        <p14:creationId xmlns:p14="http://schemas.microsoft.com/office/powerpoint/2010/main" val="18251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644CE-757A-2874-5AC9-10F81B79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810DC311-5445-6C44-249B-2B14FA9C4F7E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BE2785C1-D1CB-D7FD-A993-DEE1C5184612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Main Server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26EFD66C-7966-A30E-4E7E-2BDA4BF69A07}"/>
              </a:ext>
            </a:extLst>
          </p:cNvPr>
          <p:cNvSpPr txBox="1"/>
          <p:nvPr/>
        </p:nvSpPr>
        <p:spPr>
          <a:xfrm>
            <a:off x="1008379" y="1196596"/>
            <a:ext cx="10175241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00B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NodeJS Server: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Consists of a simple http form site that accepts post request on the /post sub-</a:t>
            </a:r>
            <a:r>
              <a:rPr lang="en-US" sz="2000" spc="100" dirty="0" err="1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url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, which triggers a python script to run – to process the image for displaying on the E-paper display</a:t>
            </a:r>
          </a:p>
        </p:txBody>
      </p:sp>
      <p:sp>
        <p:nvSpPr>
          <p:cNvPr id="2" name="Point 1">
            <a:extLst>
              <a:ext uri="{FF2B5EF4-FFF2-40B4-BE49-F238E27FC236}">
                <a16:creationId xmlns:a16="http://schemas.microsoft.com/office/drawing/2014/main" id="{29E783EF-9F57-8147-AA77-6F7E817D0285}"/>
              </a:ext>
            </a:extLst>
          </p:cNvPr>
          <p:cNvSpPr txBox="1"/>
          <p:nvPr/>
        </p:nvSpPr>
        <p:spPr>
          <a:xfrm>
            <a:off x="1008379" y="2525453"/>
            <a:ext cx="10175241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00B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Mosquitto: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A service client that runs on the server machine, creating a WIFI-based channel for broadcasting MQTT protocol messages between all connected clients over multiple channels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00A5BF7B-013B-2719-C970-FE295A329029}"/>
              </a:ext>
            </a:extLst>
          </p:cNvPr>
          <p:cNvSpPr txBox="1"/>
          <p:nvPr/>
        </p:nvSpPr>
        <p:spPr>
          <a:xfrm>
            <a:off x="1008378" y="3546533"/>
            <a:ext cx="1017524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00B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Python Scripts: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2 scripts – one triggered by the post form on the NodeJS server to process the image using Pillow and NumPy. The second, to broadcast the image files over MQTT channels</a:t>
            </a:r>
          </a:p>
        </p:txBody>
      </p:sp>
      <p:sp>
        <p:nvSpPr>
          <p:cNvPr id="4" name="Point 1">
            <a:extLst>
              <a:ext uri="{FF2B5EF4-FFF2-40B4-BE49-F238E27FC236}">
                <a16:creationId xmlns:a16="http://schemas.microsoft.com/office/drawing/2014/main" id="{560F34C7-9704-C3A9-DDDB-773FE82409E3}"/>
              </a:ext>
            </a:extLst>
          </p:cNvPr>
          <p:cNvSpPr txBox="1"/>
          <p:nvPr/>
        </p:nvSpPr>
        <p:spPr>
          <a:xfrm>
            <a:off x="1008378" y="4906168"/>
            <a:ext cx="101752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100" dirty="0">
                <a:solidFill>
                  <a:srgbClr val="0070C0"/>
                </a:solidFill>
                <a:effectLst>
                  <a:glow rad="254000">
                    <a:srgbClr val="0070C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ngrok: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a service client to create SSH, HTTP and similar tunnels for remote access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100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1F831-B892-B5BE-45BF-CB2EA922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F0B7B69A-28E9-4D92-C641-5587E0293140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CBAC28B7-EC9F-A325-18ED-2F45F92E00AE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Microcontrollers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21A28AEF-9665-14BA-E0F6-21F7CB115BD2}"/>
              </a:ext>
            </a:extLst>
          </p:cNvPr>
          <p:cNvSpPr txBox="1"/>
          <p:nvPr/>
        </p:nvSpPr>
        <p:spPr>
          <a:xfrm>
            <a:off x="1008379" y="1196596"/>
            <a:ext cx="10175241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Micro-Controllers are ESP32 Microcontrollers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Currently, the microcontroller being used is a </a:t>
            </a:r>
            <a:r>
              <a:rPr lang="en-US" sz="2200" spc="100" dirty="0">
                <a:solidFill>
                  <a:srgbClr val="7030A0"/>
                </a:solidFill>
                <a:effectLst>
                  <a:glow rad="254000">
                    <a:srgbClr val="7030A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Adafruit ESP32 HUZZAH32 Feather V2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, a microcontroller by Adafruit Industries, running </a:t>
            </a:r>
            <a:r>
              <a:rPr lang="en-US" sz="2200" spc="100" dirty="0">
                <a:solidFill>
                  <a:srgbClr val="00B050"/>
                </a:solidFill>
                <a:effectLst>
                  <a:glow rad="292100">
                    <a:srgbClr val="00B050">
                      <a:alpha val="15000"/>
                    </a:srgbClr>
                  </a:glow>
                </a:effectLst>
                <a:latin typeface="IBM Plex Mono SemiBold" panose="020B0709050203000203" pitchFamily="49" charset="0"/>
              </a:rPr>
              <a:t>CircuitPython Firmware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, with a script running to receive the MQTT broadcasts from the main server, which contains the files to be displayed.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files are then converted into </a:t>
            </a:r>
            <a:r>
              <a:rPr lang="en-US" sz="2200" spc="100" dirty="0"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displayio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(library for creating display-able objects) </a:t>
            </a:r>
            <a:r>
              <a:rPr lang="en-US" sz="2200" spc="100" dirty="0"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frames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and then sent over to the </a:t>
            </a:r>
            <a:r>
              <a:rPr lang="en-US" sz="2200" spc="100" dirty="0">
                <a:solidFill>
                  <a:srgbClr val="0070C0"/>
                </a:solidFill>
                <a:effectLst>
                  <a:glow rad="254000">
                    <a:srgbClr val="0070C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E-Paper Display</a:t>
            </a:r>
          </a:p>
        </p:txBody>
      </p:sp>
    </p:spTree>
    <p:extLst>
      <p:ext uri="{BB962C8B-B14F-4D97-AF65-F5344CB8AC3E}">
        <p14:creationId xmlns:p14="http://schemas.microsoft.com/office/powerpoint/2010/main" val="59235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A062-3EE8-DF99-A872-3167504BB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499A1652-FB0F-E0FB-7A26-77FAD630E581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4DD5430B-09FD-0897-3430-4A2473B238E0}"/>
              </a:ext>
            </a:extLst>
          </p:cNvPr>
          <p:cNvSpPr txBox="1"/>
          <p:nvPr/>
        </p:nvSpPr>
        <p:spPr>
          <a:xfrm>
            <a:off x="1008379" y="1196596"/>
            <a:ext cx="1017524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following are the currently analyzed advantages of this system over traditional methods like posters and LED displays:</a:t>
            </a:r>
            <a:endParaRPr lang="en-US" sz="2200" spc="100" dirty="0">
              <a:solidFill>
                <a:srgbClr val="0070C0"/>
              </a:solidFill>
              <a:effectLst>
                <a:glow rad="254000">
                  <a:srgbClr val="0070C0">
                    <a:alpha val="10000"/>
                  </a:srgbClr>
                </a:glow>
              </a:effectLst>
              <a:latin typeface="IBM Plex Mono SemiBold" panose="020B0709050203000203" pitchFamily="49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B039B0D-B6BA-5279-EBDB-D6DFADD6CF1A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Advantages Over Traditional Methods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6B1C9914-6965-99CF-BA5C-84674C9480AE}"/>
              </a:ext>
            </a:extLst>
          </p:cNvPr>
          <p:cNvSpPr txBox="1"/>
          <p:nvPr/>
        </p:nvSpPr>
        <p:spPr>
          <a:xfrm>
            <a:off x="1008378" y="2319899"/>
            <a:ext cx="10175241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Consumes almost 95% lesser electricity compared to traditional LED displays, as the displays only need to refresh and consume electricity only when changing the image on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Produce far less waste as compared to paper-based billboards.</a:t>
            </a:r>
            <a:endParaRPr lang="en-US" sz="20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Highly recyclable as compared to led displays and can recover up to 99% of their materials for reuse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Can also be re-purposed into other appliances at the end of their useful lifetime.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4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6184-2A37-563D-6FBC-B8059DC8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69265729-BEAF-6A5F-107A-0DFE9017D3EB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30D39541-574A-6507-1471-83435DB9B7C6}"/>
              </a:ext>
            </a:extLst>
          </p:cNvPr>
          <p:cNvSpPr txBox="1"/>
          <p:nvPr/>
        </p:nvSpPr>
        <p:spPr>
          <a:xfrm>
            <a:off x="1008379" y="1196596"/>
            <a:ext cx="101752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following are the disadvantages of using E-Paper Displays</a:t>
            </a:r>
            <a:endParaRPr lang="en-US" sz="2200" spc="100" dirty="0">
              <a:solidFill>
                <a:srgbClr val="0070C0"/>
              </a:solidFill>
              <a:effectLst>
                <a:glow rad="254000">
                  <a:srgbClr val="0070C0">
                    <a:alpha val="10000"/>
                  </a:srgbClr>
                </a:glow>
              </a:effectLst>
              <a:latin typeface="IBM Plex Mono SemiBold" panose="020B0709050203000203" pitchFamily="49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C82FA3E-630C-FE31-2176-0CFFD6FAD640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Disadvantages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A1FF691D-C4DF-41AA-8BD6-EC12F9BDE934}"/>
              </a:ext>
            </a:extLst>
          </p:cNvPr>
          <p:cNvSpPr txBox="1"/>
          <p:nvPr/>
        </p:nvSpPr>
        <p:spPr>
          <a:xfrm>
            <a:off x="1008378" y="2319899"/>
            <a:ext cx="10528302" cy="2369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Expensive and complicated to set-up</a:t>
            </a:r>
          </a:p>
          <a:p>
            <a:pPr marL="457200" indent="-457200">
              <a:buFont typeface="+mj-lt"/>
              <a:buAutoNum type="arabicPeriod"/>
            </a:pPr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Lack of manufacturing technologies and production costs</a:t>
            </a:r>
          </a:p>
          <a:p>
            <a:pPr marL="457200" indent="-457200">
              <a:buFont typeface="+mj-lt"/>
              <a:buAutoNum type="arabicPeriod"/>
            </a:pPr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Need an external, minimal source of light as they do not emit light on their own, merely reflect.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90929731-2836-B2EF-6291-E7CFEC91ADD9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oint 1">
            <a:extLst>
              <a:ext uri="{FF2B5EF4-FFF2-40B4-BE49-F238E27FC236}">
                <a16:creationId xmlns:a16="http://schemas.microsoft.com/office/drawing/2014/main" id="{E86916CD-5AC7-C822-0253-A5D9D809BFA3}"/>
              </a:ext>
            </a:extLst>
          </p:cNvPr>
          <p:cNvSpPr txBox="1"/>
          <p:nvPr/>
        </p:nvSpPr>
        <p:spPr>
          <a:xfrm>
            <a:off x="872998" y="1216120"/>
            <a:ext cx="1060449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Reducing paper waste and Electricity consumption with the help of E-Paper Displays and Banners in public spaces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4F25086D-4206-9835-E03F-CE17188ADB24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Project Abstract and Problem Statement:</a:t>
            </a:r>
            <a:endParaRPr kumimoji="0" lang="en-GB" sz="3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uLnTx/>
              <a:uFillTx/>
              <a:latin typeface="IBM Plex Mono SemiBold" panose="020F0502020204030204" pitchFamily="49" charset="0"/>
              <a:ea typeface="+mn-ea"/>
              <a:cs typeface="+mn-cs"/>
            </a:endParaRPr>
          </a:p>
        </p:txBody>
      </p:sp>
      <p:pic>
        <p:nvPicPr>
          <p:cNvPr id="2" name="Miss Minutes showing">
            <a:extLst>
              <a:ext uri="{FF2B5EF4-FFF2-40B4-BE49-F238E27FC236}">
                <a16:creationId xmlns:a16="http://schemas.microsoft.com/office/drawing/2014/main" id="{21C3F4E0-AF18-9C74-7816-9C789F7BF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541" y="3972930"/>
            <a:ext cx="2501483" cy="2249855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sp>
        <p:nvSpPr>
          <p:cNvPr id="4" name="Point 1">
            <a:extLst>
              <a:ext uri="{FF2B5EF4-FFF2-40B4-BE49-F238E27FC236}">
                <a16:creationId xmlns:a16="http://schemas.microsoft.com/office/drawing/2014/main" id="{FC61A6A2-3BD4-7E5D-8079-F6772D2AC3B4}"/>
              </a:ext>
            </a:extLst>
          </p:cNvPr>
          <p:cNvSpPr txBox="1"/>
          <p:nvPr/>
        </p:nvSpPr>
        <p:spPr>
          <a:xfrm>
            <a:off x="872998" y="3226865"/>
            <a:ext cx="103298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100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The growing number of digital displays and billboards, along with adverts in the form of flyers and posters have resulted in lots of paper wastage as well as greater electricity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8DE04559-9B36-BE1E-084E-7FE85C1C6457}"/>
              </a:ext>
            </a:extLst>
          </p:cNvPr>
          <p:cNvSpPr txBox="1"/>
          <p:nvPr/>
        </p:nvSpPr>
        <p:spPr>
          <a:xfrm>
            <a:off x="872998" y="4150195"/>
            <a:ext cx="890657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100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consumption, especially in densely populated regions, most notably public hotspots like bus stands and stations.</a:t>
            </a:r>
          </a:p>
        </p:txBody>
      </p:sp>
      <p:sp>
        <p:nvSpPr>
          <p:cNvPr id="6" name="Point 1">
            <a:extLst>
              <a:ext uri="{FF2B5EF4-FFF2-40B4-BE49-F238E27FC236}">
                <a16:creationId xmlns:a16="http://schemas.microsoft.com/office/drawing/2014/main" id="{24969837-0DBE-93D5-0DA1-D4967276CE57}"/>
              </a:ext>
            </a:extLst>
          </p:cNvPr>
          <p:cNvSpPr txBox="1"/>
          <p:nvPr/>
        </p:nvSpPr>
        <p:spPr>
          <a:xfrm>
            <a:off x="872997" y="2683157"/>
            <a:ext cx="106044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100" dirty="0"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Problem Statement:</a:t>
            </a:r>
          </a:p>
        </p:txBody>
      </p:sp>
    </p:spTree>
    <p:extLst>
      <p:ext uri="{BB962C8B-B14F-4D97-AF65-F5344CB8AC3E}">
        <p14:creationId xmlns:p14="http://schemas.microsoft.com/office/powerpoint/2010/main" val="159033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036F-9641-049F-F9A2-B2BE4B1C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C035EF13-CDF3-0274-8ED5-A54E71D996C2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int 3">
            <a:extLst>
              <a:ext uri="{FF2B5EF4-FFF2-40B4-BE49-F238E27FC236}">
                <a16:creationId xmlns:a16="http://schemas.microsoft.com/office/drawing/2014/main" id="{72906DE3-4C9A-BB6C-E301-0B0379FA58F1}"/>
              </a:ext>
            </a:extLst>
          </p:cNvPr>
          <p:cNvSpPr txBox="1"/>
          <p:nvPr/>
        </p:nvSpPr>
        <p:spPr>
          <a:xfrm>
            <a:off x="913131" y="1241776"/>
            <a:ext cx="1074995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E-Paper displays</a:t>
            </a:r>
            <a:r>
              <a:rPr lang="en-US" sz="2000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 </a:t>
            </a:r>
            <a:r>
              <a:rPr lang="en-US" sz="2000" dirty="0"/>
              <a:t>and posters can be used to replace such displays and posters, as they provide for a more environmentally friendly alternative, as they help reduce electricity consumption by over 90% as compared to traditional digital displays.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975128F7-EA23-1803-DFC6-9335835C9203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E-Paper</a:t>
            </a:r>
          </a:p>
        </p:txBody>
      </p:sp>
      <p:sp>
        <p:nvSpPr>
          <p:cNvPr id="5" name="Point 3">
            <a:extLst>
              <a:ext uri="{FF2B5EF4-FFF2-40B4-BE49-F238E27FC236}">
                <a16:creationId xmlns:a16="http://schemas.microsoft.com/office/drawing/2014/main" id="{CB950154-E7F1-B66B-553B-0A4F9825834D}"/>
              </a:ext>
            </a:extLst>
          </p:cNvPr>
          <p:cNvSpPr txBox="1"/>
          <p:nvPr/>
        </p:nvSpPr>
        <p:spPr>
          <a:xfrm>
            <a:off x="913131" y="2625702"/>
            <a:ext cx="10749951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dirty="0"/>
              <a:t>The principle behind e-paper displays is that they contain </a:t>
            </a:r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millions of microscopic 'ink' particles, which move up and down int the background of the display due to electrical stimulation</a:t>
            </a:r>
            <a:r>
              <a:rPr lang="en-US" sz="2000" dirty="0"/>
              <a:t>, accordingly, creating darker and lighter regions on the screen, thus displaying text or image. Furthermore, </a:t>
            </a:r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these displays do not need to refresh constantly</a:t>
            </a:r>
            <a:r>
              <a:rPr lang="en-US" sz="2000" dirty="0"/>
              <a:t>, once an image has been set, it will stay the same even if power is cut off from the display, until the next time it is refreshed.</a:t>
            </a:r>
          </a:p>
        </p:txBody>
      </p:sp>
      <p:sp>
        <p:nvSpPr>
          <p:cNvPr id="6" name="Point 3">
            <a:extLst>
              <a:ext uri="{FF2B5EF4-FFF2-40B4-BE49-F238E27FC236}">
                <a16:creationId xmlns:a16="http://schemas.microsoft.com/office/drawing/2014/main" id="{A68EA775-2E5B-5FF8-3B2F-658BA8409964}"/>
              </a:ext>
            </a:extLst>
          </p:cNvPr>
          <p:cNvSpPr txBox="1"/>
          <p:nvPr/>
        </p:nvSpPr>
        <p:spPr>
          <a:xfrm>
            <a:off x="913131" y="5234997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dirty="0"/>
              <a:t>These E-Paper displays are reusable and can also be re-purposed into other appliances at the end of their useful lifetime.</a:t>
            </a:r>
          </a:p>
        </p:txBody>
      </p:sp>
    </p:spTree>
    <p:extLst>
      <p:ext uri="{BB962C8B-B14F-4D97-AF65-F5344CB8AC3E}">
        <p14:creationId xmlns:p14="http://schemas.microsoft.com/office/powerpoint/2010/main" val="3588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EB95-200E-6279-7DD7-AFDACFA0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EFC9FDC8-61C0-7028-971A-EC90F3DD1064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int 3">
            <a:extLst>
              <a:ext uri="{FF2B5EF4-FFF2-40B4-BE49-F238E27FC236}">
                <a16:creationId xmlns:a16="http://schemas.microsoft.com/office/drawing/2014/main" id="{538F4A9C-3B94-9C97-5206-AD844FAD23C4}"/>
              </a:ext>
            </a:extLst>
          </p:cNvPr>
          <p:cNvSpPr txBox="1"/>
          <p:nvPr/>
        </p:nvSpPr>
        <p:spPr>
          <a:xfrm>
            <a:off x="886237" y="1377493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One good demonstration to the working of E-Paper displays was given by </a:t>
            </a:r>
            <a:r>
              <a:rPr lang="en-US" sz="2000" b="1" dirty="0">
                <a:solidFill>
                  <a:srgbClr val="00B05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ReMarkable</a:t>
            </a:r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 as seen here:</a:t>
            </a:r>
            <a:endParaRPr lang="en-US" sz="2000" dirty="0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25A004BF-300E-5C59-372D-99295AF4D891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E-Paper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77236-A856-1D9D-F1C3-68B7987FEDEF}"/>
              </a:ext>
            </a:extLst>
          </p:cNvPr>
          <p:cNvSpPr txBox="1"/>
          <p:nvPr/>
        </p:nvSpPr>
        <p:spPr>
          <a:xfrm>
            <a:off x="7094444" y="633363"/>
            <a:ext cx="2215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(Continued..)</a:t>
            </a:r>
            <a:endParaRPr lang="en-IN" dirty="0"/>
          </a:p>
        </p:txBody>
      </p:sp>
      <p:pic>
        <p:nvPicPr>
          <p:cNvPr id="5" name="epaper-remarkable">
            <a:hlinkClick r:id="" action="ppaction://media"/>
            <a:extLst>
              <a:ext uri="{FF2B5EF4-FFF2-40B4-BE49-F238E27FC236}">
                <a16:creationId xmlns:a16="http://schemas.microsoft.com/office/drawing/2014/main" id="{9104842F-A18F-8106-7A81-3858AA5AC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993046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EB95-200E-6279-7DD7-AFDACFA0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EFC9FDC8-61C0-7028-971A-EC90F3DD1064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25A004BF-300E-5C59-372D-99295AF4D891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T</a:t>
            </a:r>
            <a:r>
              <a:rPr kumimoji="0" lang="en-GB" sz="42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echnologies</a:t>
            </a: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 Used:</a:t>
            </a:r>
          </a:p>
        </p:txBody>
      </p:sp>
      <p:sp>
        <p:nvSpPr>
          <p:cNvPr id="2" name="Point 3">
            <a:extLst>
              <a:ext uri="{FF2B5EF4-FFF2-40B4-BE49-F238E27FC236}">
                <a16:creationId xmlns:a16="http://schemas.microsoft.com/office/drawing/2014/main" id="{6559E033-0726-B404-8371-0D107F792F61}"/>
              </a:ext>
            </a:extLst>
          </p:cNvPr>
          <p:cNvSpPr txBox="1"/>
          <p:nvPr/>
        </p:nvSpPr>
        <p:spPr>
          <a:xfrm>
            <a:off x="913131" y="1241776"/>
            <a:ext cx="107499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E-Paper or E-Ink Displays.</a:t>
            </a:r>
          </a:p>
        </p:txBody>
      </p:sp>
      <p:sp>
        <p:nvSpPr>
          <p:cNvPr id="6" name="Point 3">
            <a:extLst>
              <a:ext uri="{FF2B5EF4-FFF2-40B4-BE49-F238E27FC236}">
                <a16:creationId xmlns:a16="http://schemas.microsoft.com/office/drawing/2014/main" id="{DF4FB6E7-4478-F2AF-E98D-8D2EB8709DA2}"/>
              </a:ext>
            </a:extLst>
          </p:cNvPr>
          <p:cNvSpPr txBox="1"/>
          <p:nvPr/>
        </p:nvSpPr>
        <p:spPr>
          <a:xfrm>
            <a:off x="913131" y="1749776"/>
            <a:ext cx="1074995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IoT Enabled Edge Microcontrollers. </a:t>
            </a:r>
            <a:r>
              <a:rPr lang="en-IN" sz="1800" dirty="0"/>
              <a:t>(ESP32 boards with on-board CircuitPython) </a:t>
            </a:r>
          </a:p>
          <a:p>
            <a:r>
              <a:rPr lang="en-IN" sz="1800" dirty="0"/>
              <a:t>   </a:t>
            </a:r>
            <a:r>
              <a:rPr lang="en-IN" sz="1400" dirty="0"/>
              <a:t>[Adafruit HUZZAH32  Feather v2 (on-board ESP32-PICO-MINI-02 controller)]</a:t>
            </a:r>
          </a:p>
        </p:txBody>
      </p:sp>
      <p:sp>
        <p:nvSpPr>
          <p:cNvPr id="7" name="Point 3">
            <a:extLst>
              <a:ext uri="{FF2B5EF4-FFF2-40B4-BE49-F238E27FC236}">
                <a16:creationId xmlns:a16="http://schemas.microsoft.com/office/drawing/2014/main" id="{A3A3C7F0-854C-2291-27F0-C1F7661CED0A}"/>
              </a:ext>
            </a:extLst>
          </p:cNvPr>
          <p:cNvSpPr txBox="1"/>
          <p:nvPr/>
        </p:nvSpPr>
        <p:spPr>
          <a:xfrm>
            <a:off x="913131" y="2817426"/>
            <a:ext cx="107499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Web interface (NodeJS)</a:t>
            </a:r>
          </a:p>
        </p:txBody>
      </p:sp>
      <p:sp>
        <p:nvSpPr>
          <p:cNvPr id="8" name="Point 3">
            <a:extLst>
              <a:ext uri="{FF2B5EF4-FFF2-40B4-BE49-F238E27FC236}">
                <a16:creationId xmlns:a16="http://schemas.microsoft.com/office/drawing/2014/main" id="{E85517E8-8085-B940-7EC7-1E7D4114758E}"/>
              </a:ext>
            </a:extLst>
          </p:cNvPr>
          <p:cNvSpPr txBox="1"/>
          <p:nvPr/>
        </p:nvSpPr>
        <p:spPr>
          <a:xfrm>
            <a:off x="913129" y="3810383"/>
            <a:ext cx="10749951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Database. (to store status and displayed data) </a:t>
            </a:r>
          </a:p>
          <a:p>
            <a:r>
              <a:rPr lang="en-IN" sz="1400" dirty="0"/>
              <a:t>    [None at the moment, but SQLite to be implemented soon]</a:t>
            </a:r>
          </a:p>
        </p:txBody>
      </p:sp>
      <p:sp>
        <p:nvSpPr>
          <p:cNvPr id="9" name="Point 3">
            <a:extLst>
              <a:ext uri="{FF2B5EF4-FFF2-40B4-BE49-F238E27FC236}">
                <a16:creationId xmlns:a16="http://schemas.microsoft.com/office/drawing/2014/main" id="{0399B049-B948-4D02-D0CE-9F7B678BBB05}"/>
              </a:ext>
            </a:extLst>
          </p:cNvPr>
          <p:cNvSpPr txBox="1"/>
          <p:nvPr/>
        </p:nvSpPr>
        <p:spPr>
          <a:xfrm>
            <a:off x="913129" y="4529911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REST API for communication between the parent server and `the Edge devices. (MQTT server and Mini-MQTT clients)</a:t>
            </a:r>
          </a:p>
        </p:txBody>
      </p:sp>
      <p:sp>
        <p:nvSpPr>
          <p:cNvPr id="10" name="Point 3">
            <a:extLst>
              <a:ext uri="{FF2B5EF4-FFF2-40B4-BE49-F238E27FC236}">
                <a16:creationId xmlns:a16="http://schemas.microsoft.com/office/drawing/2014/main" id="{53B099BB-3C9D-D175-1BD8-D3713641A9C3}"/>
              </a:ext>
            </a:extLst>
          </p:cNvPr>
          <p:cNvSpPr txBox="1"/>
          <p:nvPr/>
        </p:nvSpPr>
        <p:spPr>
          <a:xfrm>
            <a:off x="913128" y="5347770"/>
            <a:ext cx="1074995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Mosquitto MQTT: A service client to provide interface for MQTT broadcasts, serving as a REST API layer. </a:t>
            </a:r>
            <a:endParaRPr lang="en-IN" sz="200" dirty="0"/>
          </a:p>
          <a:p>
            <a:pPr lvl="2"/>
            <a:r>
              <a:rPr lang="en-IN" sz="200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" dirty="0"/>
          </a:p>
        </p:txBody>
      </p:sp>
      <p:sp>
        <p:nvSpPr>
          <p:cNvPr id="11" name="Point 3">
            <a:extLst>
              <a:ext uri="{FF2B5EF4-FFF2-40B4-BE49-F238E27FC236}">
                <a16:creationId xmlns:a16="http://schemas.microsoft.com/office/drawing/2014/main" id="{7A366A32-133B-89ED-031E-AA79A4234EE1}"/>
              </a:ext>
            </a:extLst>
          </p:cNvPr>
          <p:cNvSpPr txBox="1"/>
          <p:nvPr/>
        </p:nvSpPr>
        <p:spPr>
          <a:xfrm>
            <a:off x="913130" y="3331078"/>
            <a:ext cx="107499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Main Server (Raspberry Pi 5 Running Debian Bookworm OS)</a:t>
            </a:r>
          </a:p>
        </p:txBody>
      </p:sp>
    </p:spTree>
    <p:extLst>
      <p:ext uri="{BB962C8B-B14F-4D97-AF65-F5344CB8AC3E}">
        <p14:creationId xmlns:p14="http://schemas.microsoft.com/office/powerpoint/2010/main" val="311777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CC6F6-2BEE-2606-6DD3-EB08031D8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DA084AA0-AF72-9F5E-C0C6-F24F171A14FF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01F8D197-84C9-AE1D-9587-8EC7EACBA7D6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T</a:t>
            </a:r>
            <a:r>
              <a:rPr kumimoji="0" lang="en-GB" sz="42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echnologies</a:t>
            </a: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 Used:</a:t>
            </a:r>
          </a:p>
        </p:txBody>
      </p:sp>
      <p:sp>
        <p:nvSpPr>
          <p:cNvPr id="2" name="Point 3">
            <a:extLst>
              <a:ext uri="{FF2B5EF4-FFF2-40B4-BE49-F238E27FC236}">
                <a16:creationId xmlns:a16="http://schemas.microsoft.com/office/drawing/2014/main" id="{12CF177F-5134-7A65-CA45-8F0E9678B7D3}"/>
              </a:ext>
            </a:extLst>
          </p:cNvPr>
          <p:cNvSpPr txBox="1"/>
          <p:nvPr/>
        </p:nvSpPr>
        <p:spPr>
          <a:xfrm>
            <a:off x="913131" y="1241776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Python: Scripts for handling server-side processing and broadcasting. The libraries used are:</a:t>
            </a:r>
          </a:p>
        </p:txBody>
      </p:sp>
      <p:sp>
        <p:nvSpPr>
          <p:cNvPr id="10" name="Point 3">
            <a:extLst>
              <a:ext uri="{FF2B5EF4-FFF2-40B4-BE49-F238E27FC236}">
                <a16:creationId xmlns:a16="http://schemas.microsoft.com/office/drawing/2014/main" id="{9E62230C-C7DD-8790-C7AC-D21E64DDEEA8}"/>
              </a:ext>
            </a:extLst>
          </p:cNvPr>
          <p:cNvSpPr txBox="1"/>
          <p:nvPr/>
        </p:nvSpPr>
        <p:spPr>
          <a:xfrm>
            <a:off x="1746247" y="4675370"/>
            <a:ext cx="99168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IN" sz="2000" dirty="0" err="1"/>
              <a:t>digitalio</a:t>
            </a:r>
            <a:r>
              <a:rPr lang="en-IN" sz="2000" dirty="0"/>
              <a:t>, displayio, </a:t>
            </a:r>
            <a:r>
              <a:rPr lang="en-IN" sz="2000" dirty="0" err="1"/>
              <a:t>terminalio</a:t>
            </a:r>
            <a:r>
              <a:rPr lang="en-IN" sz="2000" dirty="0"/>
              <a:t>, adafruit_displayio_sh1107, Mini-</a:t>
            </a:r>
            <a:r>
              <a:rPr lang="en-IN" sz="2000" dirty="0" err="1"/>
              <a:t>mqtt</a:t>
            </a:r>
            <a:r>
              <a:rPr lang="en-IN" sz="2000" dirty="0"/>
              <a:t>, </a:t>
            </a:r>
            <a:r>
              <a:rPr lang="en-IN" sz="2000" dirty="0" err="1"/>
              <a:t>adafruit_display_text</a:t>
            </a:r>
            <a:r>
              <a:rPr lang="en-IN" sz="2000" dirty="0"/>
              <a:t> and others</a:t>
            </a:r>
            <a:endParaRPr lang="en-IN" sz="200" dirty="0"/>
          </a:p>
        </p:txBody>
      </p:sp>
      <p:sp>
        <p:nvSpPr>
          <p:cNvPr id="11" name="Point 3">
            <a:extLst>
              <a:ext uri="{FF2B5EF4-FFF2-40B4-BE49-F238E27FC236}">
                <a16:creationId xmlns:a16="http://schemas.microsoft.com/office/drawing/2014/main" id="{1D1A7DFE-A82B-1AB9-2991-87D0E1DAA632}"/>
              </a:ext>
            </a:extLst>
          </p:cNvPr>
          <p:cNvSpPr txBox="1"/>
          <p:nvPr/>
        </p:nvSpPr>
        <p:spPr>
          <a:xfrm>
            <a:off x="913127" y="4029039"/>
            <a:ext cx="107499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CircuitPython: Firmware by Adafruit systems for running on multi-cored system microcontrollers. Libraries used include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C8FDF-7157-4AD8-A4F2-AB34A24F6793}"/>
              </a:ext>
            </a:extLst>
          </p:cNvPr>
          <p:cNvSpPr txBox="1"/>
          <p:nvPr/>
        </p:nvSpPr>
        <p:spPr>
          <a:xfrm>
            <a:off x="8877524" y="633112"/>
            <a:ext cx="2215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(Continued..)</a:t>
            </a:r>
            <a:endParaRPr lang="en-IN" dirty="0"/>
          </a:p>
        </p:txBody>
      </p:sp>
      <p:sp>
        <p:nvSpPr>
          <p:cNvPr id="4" name="Point 3">
            <a:extLst>
              <a:ext uri="{FF2B5EF4-FFF2-40B4-BE49-F238E27FC236}">
                <a16:creationId xmlns:a16="http://schemas.microsoft.com/office/drawing/2014/main" id="{25BD9341-630B-F63E-E66B-9256B7E0323E}"/>
              </a:ext>
            </a:extLst>
          </p:cNvPr>
          <p:cNvSpPr txBox="1"/>
          <p:nvPr/>
        </p:nvSpPr>
        <p:spPr>
          <a:xfrm>
            <a:off x="1502410" y="1874603"/>
            <a:ext cx="9911715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Pillow : Image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NumPy : Image bitmap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paho-mqtt : library to broadcast messages on a verified MQTT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os</a:t>
            </a:r>
            <a:r>
              <a:rPr lang="en-US" sz="2000" dirty="0"/>
              <a:t> : obtaining file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 : obtaining command-line arguments, sent in by the NodeJS triggers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543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05BF-3B3E-F817-E67E-1F1E6FD3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320B96BA-8D43-7F9B-6F12-4CAE0115F9AC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97F79590-EAA3-92E1-B960-021D0F1015CD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Project Structure:</a:t>
            </a:r>
            <a:endParaRPr kumimoji="0" lang="en-GB" sz="4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uLnTx/>
              <a:uFillTx/>
              <a:latin typeface="IBM Plex Mono SemiBold" panose="020F0502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A08296-BA70-2694-88C9-5E63B6D5C5CE}"/>
              </a:ext>
            </a:extLst>
          </p:cNvPr>
          <p:cNvGrpSpPr/>
          <p:nvPr/>
        </p:nvGrpSpPr>
        <p:grpSpPr>
          <a:xfrm>
            <a:off x="1711672" y="4769996"/>
            <a:ext cx="1134039" cy="1091596"/>
            <a:chOff x="1711672" y="4255968"/>
            <a:chExt cx="1631997" cy="1605624"/>
          </a:xfrm>
        </p:grpSpPr>
        <p:pic>
          <p:nvPicPr>
            <p:cNvPr id="6" name="Timedoor">
              <a:extLst>
                <a:ext uri="{FF2B5EF4-FFF2-40B4-BE49-F238E27FC236}">
                  <a16:creationId xmlns:a16="http://schemas.microsoft.com/office/drawing/2014/main" id="{6F863678-97A9-4277-5156-1A45B926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1672" y="4255968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37336653-9CF9-B487-D125-BBE7CB9DF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0470" y="456277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0D0760-87CA-D6CE-5026-1C503717DD47}"/>
              </a:ext>
            </a:extLst>
          </p:cNvPr>
          <p:cNvGrpSpPr/>
          <p:nvPr/>
        </p:nvGrpSpPr>
        <p:grpSpPr>
          <a:xfrm>
            <a:off x="1460728" y="2656736"/>
            <a:ext cx="1631997" cy="1605624"/>
            <a:chOff x="1603694" y="2500680"/>
            <a:chExt cx="1631997" cy="1605624"/>
          </a:xfrm>
        </p:grpSpPr>
        <p:pic>
          <p:nvPicPr>
            <p:cNvPr id="4" name="Timedoor">
              <a:extLst>
                <a:ext uri="{FF2B5EF4-FFF2-40B4-BE49-F238E27FC236}">
                  <a16:creationId xmlns:a16="http://schemas.microsoft.com/office/drawing/2014/main" id="{C51DACDC-6E7F-9572-B166-4AC91B68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3694" y="2500680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12" name="Graphic 11" descr="World with solid fill">
              <a:extLst>
                <a:ext uri="{FF2B5EF4-FFF2-40B4-BE49-F238E27FC236}">
                  <a16:creationId xmlns:a16="http://schemas.microsoft.com/office/drawing/2014/main" id="{6553964C-DD6B-E840-86A1-E97633ED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31311" y="2865379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6BBEC6-6E1E-A4E8-A69E-FC2E6EB8192C}"/>
              </a:ext>
            </a:extLst>
          </p:cNvPr>
          <p:cNvGrpSpPr/>
          <p:nvPr/>
        </p:nvGrpSpPr>
        <p:grpSpPr>
          <a:xfrm>
            <a:off x="5134642" y="4816485"/>
            <a:ext cx="1188971" cy="1091597"/>
            <a:chOff x="8349615" y="3164372"/>
            <a:chExt cx="1631997" cy="1605624"/>
          </a:xfrm>
        </p:grpSpPr>
        <p:pic>
          <p:nvPicPr>
            <p:cNvPr id="5" name="Timedoor">
              <a:extLst>
                <a:ext uri="{FF2B5EF4-FFF2-40B4-BE49-F238E27FC236}">
                  <a16:creationId xmlns:a16="http://schemas.microsoft.com/office/drawing/2014/main" id="{EDAD172B-3DF5-6838-9487-2D6B3019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9615" y="3164372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19" name="Graphic 18" descr="Processor with solid fill">
              <a:extLst>
                <a:ext uri="{FF2B5EF4-FFF2-40B4-BE49-F238E27FC236}">
                  <a16:creationId xmlns:a16="http://schemas.microsoft.com/office/drawing/2014/main" id="{8276C6E9-27D7-D9C7-4198-B051CB28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4931" y="350998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D02898-21CF-616F-06CD-BAE550856186}"/>
              </a:ext>
            </a:extLst>
          </p:cNvPr>
          <p:cNvGrpSpPr/>
          <p:nvPr/>
        </p:nvGrpSpPr>
        <p:grpSpPr>
          <a:xfrm>
            <a:off x="4913130" y="2074666"/>
            <a:ext cx="1631997" cy="1605624"/>
            <a:chOff x="6425138" y="1211385"/>
            <a:chExt cx="1631997" cy="1605624"/>
          </a:xfrm>
        </p:grpSpPr>
        <p:pic>
          <p:nvPicPr>
            <p:cNvPr id="16" name="Timedoor">
              <a:extLst>
                <a:ext uri="{FF2B5EF4-FFF2-40B4-BE49-F238E27FC236}">
                  <a16:creationId xmlns:a16="http://schemas.microsoft.com/office/drawing/2014/main" id="{AD581491-356F-3B55-4FDF-C46B9BA3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5138" y="1211385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D0785A-9619-63D4-F1A6-2FD3A1A79478}"/>
                </a:ext>
              </a:extLst>
            </p:cNvPr>
            <p:cNvGrpSpPr/>
            <p:nvPr/>
          </p:nvGrpSpPr>
          <p:grpSpPr>
            <a:xfrm>
              <a:off x="6759209" y="1467963"/>
              <a:ext cx="974238" cy="1053815"/>
              <a:chOff x="6312259" y="3313162"/>
              <a:chExt cx="2097181" cy="2097181"/>
            </a:xfrm>
          </p:grpSpPr>
          <p:pic>
            <p:nvPicPr>
              <p:cNvPr id="14" name="Graphic 13" descr="Server with solid fill">
                <a:extLst>
                  <a:ext uri="{FF2B5EF4-FFF2-40B4-BE49-F238E27FC236}">
                    <a16:creationId xmlns:a16="http://schemas.microsoft.com/office/drawing/2014/main" id="{567B51EE-F869-F4D9-253B-3B60B989C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985721" y="4106304"/>
                <a:ext cx="728125" cy="728125"/>
              </a:xfrm>
              <a:prstGeom prst="rect">
                <a:avLst/>
              </a:prstGeom>
              <a:effectLst>
                <a:glow rad="254000">
                  <a:schemeClr val="accent1">
                    <a:alpha val="20000"/>
                  </a:schemeClr>
                </a:glow>
              </a:effectLst>
            </p:spPr>
          </p:pic>
          <p:pic>
            <p:nvPicPr>
              <p:cNvPr id="23" name="Graphic 22" descr="Cloud outline">
                <a:extLst>
                  <a:ext uri="{FF2B5EF4-FFF2-40B4-BE49-F238E27FC236}">
                    <a16:creationId xmlns:a16="http://schemas.microsoft.com/office/drawing/2014/main" id="{F55B9F43-400A-754F-ED89-AAEC4C0E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12259" y="3313162"/>
                <a:ext cx="2097181" cy="2097181"/>
              </a:xfrm>
              <a:prstGeom prst="rect">
                <a:avLst/>
              </a:prstGeom>
              <a:effectLst>
                <a:glow rad="254000">
                  <a:schemeClr val="accent1">
                    <a:alpha val="20000"/>
                  </a:schemeClr>
                </a:glow>
              </a:effectLst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09BB9C-7445-FBA2-B5F2-68EF15D83669}"/>
              </a:ext>
            </a:extLst>
          </p:cNvPr>
          <p:cNvGrpSpPr/>
          <p:nvPr/>
        </p:nvGrpSpPr>
        <p:grpSpPr>
          <a:xfrm>
            <a:off x="6615679" y="4816485"/>
            <a:ext cx="1188971" cy="1091597"/>
            <a:chOff x="5233958" y="3994618"/>
            <a:chExt cx="1631997" cy="1605624"/>
          </a:xfrm>
        </p:grpSpPr>
        <p:pic>
          <p:nvPicPr>
            <p:cNvPr id="28" name="Graphic 27" descr="Advertising with solid fill">
              <a:extLst>
                <a:ext uri="{FF2B5EF4-FFF2-40B4-BE49-F238E27FC236}">
                  <a16:creationId xmlns:a16="http://schemas.microsoft.com/office/drawing/2014/main" id="{997BB52E-F717-38AE-0921-A93DB59B9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81204" y="4243684"/>
              <a:ext cx="1124600" cy="11246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  <p:pic>
          <p:nvPicPr>
            <p:cNvPr id="29" name="Timedoor">
              <a:extLst>
                <a:ext uri="{FF2B5EF4-FFF2-40B4-BE49-F238E27FC236}">
                  <a16:creationId xmlns:a16="http://schemas.microsoft.com/office/drawing/2014/main" id="{1EB9F0D1-335A-C388-C25B-E2BE3331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3958" y="3994618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A870E0-6CEE-2AA6-39F7-6C6B3B6861F2}"/>
                </a:ext>
              </a:extLst>
            </p:cNvPr>
            <p:cNvSpPr/>
            <p:nvPr/>
          </p:nvSpPr>
          <p:spPr>
            <a:xfrm>
              <a:off x="5612130" y="4459605"/>
              <a:ext cx="861060" cy="4352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C32F76-74A2-DE9A-13E3-557027698356}"/>
                </a:ext>
              </a:extLst>
            </p:cNvPr>
            <p:cNvSpPr/>
            <p:nvPr/>
          </p:nvSpPr>
          <p:spPr>
            <a:xfrm>
              <a:off x="5627369" y="4471035"/>
              <a:ext cx="831533" cy="423863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8866AC-1B87-979F-9771-9BB97DD4227C}"/>
              </a:ext>
            </a:extLst>
          </p:cNvPr>
          <p:cNvGrpSpPr/>
          <p:nvPr/>
        </p:nvGrpSpPr>
        <p:grpSpPr>
          <a:xfrm>
            <a:off x="8087156" y="1534591"/>
            <a:ext cx="1188971" cy="1091597"/>
            <a:chOff x="8349615" y="3164372"/>
            <a:chExt cx="1631997" cy="1605624"/>
          </a:xfrm>
        </p:grpSpPr>
        <p:pic>
          <p:nvPicPr>
            <p:cNvPr id="40" name="Timedoor">
              <a:extLst>
                <a:ext uri="{FF2B5EF4-FFF2-40B4-BE49-F238E27FC236}">
                  <a16:creationId xmlns:a16="http://schemas.microsoft.com/office/drawing/2014/main" id="{1154DDAD-70B4-33C5-2C17-BD363558B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9615" y="3164372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41" name="Graphic 40" descr="Processor with solid fill">
              <a:extLst>
                <a:ext uri="{FF2B5EF4-FFF2-40B4-BE49-F238E27FC236}">
                  <a16:creationId xmlns:a16="http://schemas.microsoft.com/office/drawing/2014/main" id="{FA522BB2-8132-E60A-1B92-0A773F26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4931" y="350998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03F4A1-4110-CE84-96C0-859B1E291CC5}"/>
              </a:ext>
            </a:extLst>
          </p:cNvPr>
          <p:cNvGrpSpPr/>
          <p:nvPr/>
        </p:nvGrpSpPr>
        <p:grpSpPr>
          <a:xfrm>
            <a:off x="9572956" y="1534591"/>
            <a:ext cx="1188971" cy="1091597"/>
            <a:chOff x="9572956" y="1534591"/>
            <a:chExt cx="1188971" cy="1091597"/>
          </a:xfrm>
        </p:grpSpPr>
        <p:pic>
          <p:nvPicPr>
            <p:cNvPr id="43" name="Graphic 42" descr="Advertising with solid fill">
              <a:extLst>
                <a:ext uri="{FF2B5EF4-FFF2-40B4-BE49-F238E27FC236}">
                  <a16:creationId xmlns:a16="http://schemas.microsoft.com/office/drawing/2014/main" id="{FA396297-C070-59F0-E58A-6786CCEC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53084" y="1703921"/>
              <a:ext cx="819313" cy="764569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  <p:pic>
          <p:nvPicPr>
            <p:cNvPr id="44" name="Timedoor">
              <a:extLst>
                <a:ext uri="{FF2B5EF4-FFF2-40B4-BE49-F238E27FC236}">
                  <a16:creationId xmlns:a16="http://schemas.microsoft.com/office/drawing/2014/main" id="{027EF1C8-8D73-F37D-A020-FE31F3A8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72956" y="1534591"/>
              <a:ext cx="1188971" cy="109159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A1F8C5-6488-C04D-7A0C-67DE84D0111A}"/>
                </a:ext>
              </a:extLst>
            </p:cNvPr>
            <p:cNvSpPr/>
            <p:nvPr/>
          </p:nvSpPr>
          <p:spPr>
            <a:xfrm>
              <a:off x="9848469" y="1850716"/>
              <a:ext cx="627314" cy="295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398D4-E3FE-FF84-95AA-F0EBFF05F5ED}"/>
                </a:ext>
              </a:extLst>
            </p:cNvPr>
            <p:cNvSpPr/>
            <p:nvPr/>
          </p:nvSpPr>
          <p:spPr>
            <a:xfrm>
              <a:off x="9859571" y="1858487"/>
              <a:ext cx="605803" cy="288167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72BA19-2722-151B-CA4F-739CBFAE2240}"/>
              </a:ext>
            </a:extLst>
          </p:cNvPr>
          <p:cNvGrpSpPr/>
          <p:nvPr/>
        </p:nvGrpSpPr>
        <p:grpSpPr>
          <a:xfrm>
            <a:off x="8316876" y="3471478"/>
            <a:ext cx="1188971" cy="1091597"/>
            <a:chOff x="8349615" y="3164372"/>
            <a:chExt cx="1631997" cy="1605624"/>
          </a:xfrm>
        </p:grpSpPr>
        <p:pic>
          <p:nvPicPr>
            <p:cNvPr id="48" name="Timedoor">
              <a:extLst>
                <a:ext uri="{FF2B5EF4-FFF2-40B4-BE49-F238E27FC236}">
                  <a16:creationId xmlns:a16="http://schemas.microsoft.com/office/drawing/2014/main" id="{7631A68F-C378-B666-CA5E-47114DAA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9615" y="3164372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49" name="Graphic 48" descr="Processor with solid fill">
              <a:extLst>
                <a:ext uri="{FF2B5EF4-FFF2-40B4-BE49-F238E27FC236}">
                  <a16:creationId xmlns:a16="http://schemas.microsoft.com/office/drawing/2014/main" id="{BEBC1D97-F5C3-7C3B-4B2D-4C6F0D5A2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4931" y="350998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039B59-C7FE-256D-814D-D9CF40351545}"/>
              </a:ext>
            </a:extLst>
          </p:cNvPr>
          <p:cNvGrpSpPr/>
          <p:nvPr/>
        </p:nvGrpSpPr>
        <p:grpSpPr>
          <a:xfrm>
            <a:off x="9800771" y="3471478"/>
            <a:ext cx="1188971" cy="1091597"/>
            <a:chOff x="5233958" y="3994618"/>
            <a:chExt cx="1631997" cy="1605624"/>
          </a:xfrm>
        </p:grpSpPr>
        <p:pic>
          <p:nvPicPr>
            <p:cNvPr id="51" name="Graphic 50" descr="Advertising with solid fill">
              <a:extLst>
                <a:ext uri="{FF2B5EF4-FFF2-40B4-BE49-F238E27FC236}">
                  <a16:creationId xmlns:a16="http://schemas.microsoft.com/office/drawing/2014/main" id="{8E606C3F-14B8-EAD4-235D-C589C5B7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81204" y="4243685"/>
              <a:ext cx="1124600" cy="11246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  <p:pic>
          <p:nvPicPr>
            <p:cNvPr id="52" name="Timedoor">
              <a:extLst>
                <a:ext uri="{FF2B5EF4-FFF2-40B4-BE49-F238E27FC236}">
                  <a16:creationId xmlns:a16="http://schemas.microsoft.com/office/drawing/2014/main" id="{5B78432A-64C6-52C5-485D-CB1D04DC6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3958" y="3994618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DDD8A72-B5CA-6201-3248-8A3A77FDA329}"/>
                </a:ext>
              </a:extLst>
            </p:cNvPr>
            <p:cNvSpPr/>
            <p:nvPr/>
          </p:nvSpPr>
          <p:spPr>
            <a:xfrm>
              <a:off x="5612130" y="4459605"/>
              <a:ext cx="861060" cy="4352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309030E-BC69-59CF-A1B1-DA2B90D9D900}"/>
                </a:ext>
              </a:extLst>
            </p:cNvPr>
            <p:cNvSpPr/>
            <p:nvPr/>
          </p:nvSpPr>
          <p:spPr>
            <a:xfrm>
              <a:off x="5627369" y="4471035"/>
              <a:ext cx="831533" cy="423863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19C14A-0C12-E4B0-2F45-0C3E7C488C19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flipH="1">
            <a:off x="5729128" y="3680290"/>
            <a:ext cx="1" cy="1136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08B314-261A-A413-96EE-A00FB92B3870}"/>
              </a:ext>
            </a:extLst>
          </p:cNvPr>
          <p:cNvCxnSpPr>
            <a:cxnSpLocks/>
          </p:cNvCxnSpPr>
          <p:nvPr/>
        </p:nvCxnSpPr>
        <p:spPr>
          <a:xfrm flipV="1">
            <a:off x="6516363" y="2013320"/>
            <a:ext cx="1570793" cy="7164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C58942-D1AF-7C30-1E8A-BFAF310B205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516363" y="3498533"/>
            <a:ext cx="1800513" cy="5187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3BADF9F-0E7D-8D92-B6C2-7388CAC5D81E}"/>
              </a:ext>
            </a:extLst>
          </p:cNvPr>
          <p:cNvCxnSpPr>
            <a:cxnSpLocks/>
            <a:stCxn id="5" idx="3"/>
            <a:endCxn id="29" idx="1"/>
          </p:cNvCxnSpPr>
          <p:nvPr/>
        </p:nvCxnSpPr>
        <p:spPr>
          <a:xfrm>
            <a:off x="6323613" y="5362284"/>
            <a:ext cx="29206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9BC9C4-548A-666B-013B-C4ED8136960D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9505847" y="4017277"/>
            <a:ext cx="2949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70DDACD-8296-4AC4-B986-D8D9D85672C1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9276127" y="2080390"/>
            <a:ext cx="29682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10C1CCF-A4AD-F298-242C-5FBD823C9FB5}"/>
              </a:ext>
            </a:extLst>
          </p:cNvPr>
          <p:cNvSpPr txBox="1"/>
          <p:nvPr/>
        </p:nvSpPr>
        <p:spPr>
          <a:xfrm>
            <a:off x="5004667" y="5965536"/>
            <a:ext cx="1448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Controller 3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C3A0DA-D1E4-C04A-C6EC-C9576DD25151}"/>
              </a:ext>
            </a:extLst>
          </p:cNvPr>
          <p:cNvSpPr txBox="1"/>
          <p:nvPr/>
        </p:nvSpPr>
        <p:spPr>
          <a:xfrm>
            <a:off x="8155223" y="4601041"/>
            <a:ext cx="1448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Controller 2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EF3D49E-7A0F-AC2A-A59B-A5F288A4175A}"/>
              </a:ext>
            </a:extLst>
          </p:cNvPr>
          <p:cNvSpPr txBox="1"/>
          <p:nvPr/>
        </p:nvSpPr>
        <p:spPr>
          <a:xfrm>
            <a:off x="7957181" y="2645893"/>
            <a:ext cx="1448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Controller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3F3C58-08F5-D09B-4B39-DB11B52F3AD6}"/>
              </a:ext>
            </a:extLst>
          </p:cNvPr>
          <p:cNvSpPr txBox="1"/>
          <p:nvPr/>
        </p:nvSpPr>
        <p:spPr>
          <a:xfrm>
            <a:off x="9600407" y="2661053"/>
            <a:ext cx="11031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Display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FEC6B2-73EC-C6DA-47BF-79657C8A2E49}"/>
              </a:ext>
            </a:extLst>
          </p:cNvPr>
          <p:cNvSpPr txBox="1"/>
          <p:nvPr/>
        </p:nvSpPr>
        <p:spPr>
          <a:xfrm>
            <a:off x="9838345" y="4601041"/>
            <a:ext cx="11031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Display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3AF530-FDD2-9CA0-5F17-F46D39E09214}"/>
              </a:ext>
            </a:extLst>
          </p:cNvPr>
          <p:cNvSpPr txBox="1"/>
          <p:nvPr/>
        </p:nvSpPr>
        <p:spPr>
          <a:xfrm>
            <a:off x="6653253" y="5961278"/>
            <a:ext cx="11031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Display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5FFF74-1CC1-8C0F-CD31-9F23F6000BCE}"/>
              </a:ext>
            </a:extLst>
          </p:cNvPr>
          <p:cNvSpPr txBox="1"/>
          <p:nvPr/>
        </p:nvSpPr>
        <p:spPr>
          <a:xfrm>
            <a:off x="4446039" y="1501354"/>
            <a:ext cx="27588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Server With Database</a:t>
            </a:r>
            <a:endParaRPr lang="en-IN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BA22FC-EC73-9B0E-1233-4954970A0364}"/>
              </a:ext>
            </a:extLst>
          </p:cNvPr>
          <p:cNvSpPr txBox="1"/>
          <p:nvPr/>
        </p:nvSpPr>
        <p:spPr>
          <a:xfrm>
            <a:off x="1097847" y="2344632"/>
            <a:ext cx="23577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Web Interface</a:t>
            </a:r>
            <a:endParaRPr lang="en-IN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1D3F09-A698-18CA-15E0-4CE18D6EB8D9}"/>
              </a:ext>
            </a:extLst>
          </p:cNvPr>
          <p:cNvSpPr txBox="1"/>
          <p:nvPr/>
        </p:nvSpPr>
        <p:spPr>
          <a:xfrm>
            <a:off x="1960993" y="5845905"/>
            <a:ext cx="6314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User</a:t>
            </a:r>
            <a:endParaRPr lang="en-IN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BBAF240-2965-C3A8-D651-1AD07DB616C9}"/>
              </a:ext>
            </a:extLst>
          </p:cNvPr>
          <p:cNvCxnSpPr>
            <a:cxnSpLocks/>
          </p:cNvCxnSpPr>
          <p:nvPr/>
        </p:nvCxnSpPr>
        <p:spPr>
          <a:xfrm flipH="1" flipV="1">
            <a:off x="2278632" y="4262360"/>
            <a:ext cx="1965" cy="50763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F966584-AA1E-604D-F332-532A2A8B471F}"/>
              </a:ext>
            </a:extLst>
          </p:cNvPr>
          <p:cNvCxnSpPr>
            <a:cxnSpLocks/>
          </p:cNvCxnSpPr>
          <p:nvPr/>
        </p:nvCxnSpPr>
        <p:spPr>
          <a:xfrm flipV="1">
            <a:off x="3092725" y="3049905"/>
            <a:ext cx="1859552" cy="31813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Open folder with solid fill">
            <a:extLst>
              <a:ext uri="{FF2B5EF4-FFF2-40B4-BE49-F238E27FC236}">
                <a16:creationId xmlns:a16="http://schemas.microsoft.com/office/drawing/2014/main" id="{A0825494-7A83-2EDD-652F-8FE5C7EF38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0154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9" name="Graphic 8" descr="Open folder with solid fill">
            <a:extLst>
              <a:ext uri="{FF2B5EF4-FFF2-40B4-BE49-F238E27FC236}">
                <a16:creationId xmlns:a16="http://schemas.microsoft.com/office/drawing/2014/main" id="{5FF12425-6400-5EDD-BEE6-40DFF6C3CC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2413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1" name="Graphic 10" descr="Open folder with solid fill">
            <a:extLst>
              <a:ext uri="{FF2B5EF4-FFF2-40B4-BE49-F238E27FC236}">
                <a16:creationId xmlns:a16="http://schemas.microsoft.com/office/drawing/2014/main" id="{7F8165B0-CF9B-85B3-E5A2-1B5ADA9C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0154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5" name="Graphic 14" descr="Morse Code with solid fill">
            <a:extLst>
              <a:ext uri="{FF2B5EF4-FFF2-40B4-BE49-F238E27FC236}">
                <a16:creationId xmlns:a16="http://schemas.microsoft.com/office/drawing/2014/main" id="{66BEA1F8-F86C-97AE-F4CC-C591F60BDF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90792" y="4961426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7" name="Graphic 16" descr="Morse Code with solid fill">
            <a:extLst>
              <a:ext uri="{FF2B5EF4-FFF2-40B4-BE49-F238E27FC236}">
                <a16:creationId xmlns:a16="http://schemas.microsoft.com/office/drawing/2014/main" id="{6D5559DC-A7C1-FA90-674F-2C3B85F576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24441" y="1669271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8" name="Graphic 17" descr="Morse Code with solid fill">
            <a:extLst>
              <a:ext uri="{FF2B5EF4-FFF2-40B4-BE49-F238E27FC236}">
                <a16:creationId xmlns:a16="http://schemas.microsoft.com/office/drawing/2014/main" id="{E236E594-AD32-B741-FAB7-9DE8F01B09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77479" y="3626341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0792621-010F-B67D-C6B4-FDC980C64188}"/>
              </a:ext>
            </a:extLst>
          </p:cNvPr>
          <p:cNvSpPr/>
          <p:nvPr/>
        </p:nvSpPr>
        <p:spPr>
          <a:xfrm>
            <a:off x="9859571" y="1854601"/>
            <a:ext cx="605803" cy="288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2F001-B078-044A-C306-B5C1544188BF}"/>
              </a:ext>
            </a:extLst>
          </p:cNvPr>
          <p:cNvSpPr/>
          <p:nvPr/>
        </p:nvSpPr>
        <p:spPr>
          <a:xfrm>
            <a:off x="10087386" y="3791488"/>
            <a:ext cx="605803" cy="288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F7B60-871A-B9A7-135C-3EF538757027}"/>
              </a:ext>
            </a:extLst>
          </p:cNvPr>
          <p:cNvSpPr/>
          <p:nvPr/>
        </p:nvSpPr>
        <p:spPr>
          <a:xfrm>
            <a:off x="6901150" y="5140381"/>
            <a:ext cx="605803" cy="288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5" name="Graphic 54" descr="Open folder with solid fill">
            <a:extLst>
              <a:ext uri="{FF2B5EF4-FFF2-40B4-BE49-F238E27FC236}">
                <a16:creationId xmlns:a16="http://schemas.microsoft.com/office/drawing/2014/main" id="{03324509-AF4C-83E5-2F77-8B2C9382A3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65678" y="4835984"/>
            <a:ext cx="914400" cy="914400"/>
          </a:xfrm>
          <a:prstGeom prst="rect">
            <a:avLst/>
          </a:prstGeom>
          <a:effectLst>
            <a:glow rad="254000">
              <a:srgbClr val="92D050">
                <a:alpha val="20000"/>
              </a:srgbClr>
            </a:glow>
          </a:effectLst>
        </p:spPr>
      </p:pic>
      <p:pic>
        <p:nvPicPr>
          <p:cNvPr id="58" name="Graphic 57" descr="Open folder with solid fill">
            <a:extLst>
              <a:ext uri="{FF2B5EF4-FFF2-40B4-BE49-F238E27FC236}">
                <a16:creationId xmlns:a16="http://schemas.microsoft.com/office/drawing/2014/main" id="{8B6DD70A-A9F0-E4ED-D865-10F6C93D7C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2413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0965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0023 L -0.00325 -0.2613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-0.26134 L 0.27943 -0.3465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-0.00664 0.372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0.24597 -0.1199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62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0.2504 0.180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9" y="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12201 -3.7037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12097 0.0016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6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12318 4.81481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0.2504 0.1805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9" y="881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50D7-ED53-B4F7-9B30-BF51B2F0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A3E8B7D7-94A7-6320-ADDC-B7B025573AC6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oint 1">
            <a:extLst>
              <a:ext uri="{FF2B5EF4-FFF2-40B4-BE49-F238E27FC236}">
                <a16:creationId xmlns:a16="http://schemas.microsoft.com/office/drawing/2014/main" id="{D87B4CA5-E50B-779F-330A-B068040D2A51}"/>
              </a:ext>
            </a:extLst>
          </p:cNvPr>
          <p:cNvSpPr txBox="1"/>
          <p:nvPr/>
        </p:nvSpPr>
        <p:spPr>
          <a:xfrm>
            <a:off x="761925" y="1482882"/>
            <a:ext cx="105156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main user interfacing website is built with </a:t>
            </a:r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92D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NodeJS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now, but will be migrated to </a:t>
            </a:r>
            <a:r>
              <a:rPr lang="en-US" sz="2200" spc="100" dirty="0">
                <a:solidFill>
                  <a:srgbClr val="FF0000"/>
                </a:solidFill>
                <a:effectLst>
                  <a:glow rad="254000">
                    <a:srgbClr val="FF000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Svelte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during production, for better performance and smoother workflow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4CC40C18-5D42-7E31-06E1-D48E95BD34F1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User Interface Website</a:t>
            </a:r>
          </a:p>
        </p:txBody>
      </p:sp>
      <p:sp>
        <p:nvSpPr>
          <p:cNvPr id="4" name="Point 1">
            <a:extLst>
              <a:ext uri="{FF2B5EF4-FFF2-40B4-BE49-F238E27FC236}">
                <a16:creationId xmlns:a16="http://schemas.microsoft.com/office/drawing/2014/main" id="{169381B6-E385-7C15-F5CE-2AE749CF6CD0}"/>
              </a:ext>
            </a:extLst>
          </p:cNvPr>
          <p:cNvSpPr txBox="1"/>
          <p:nvPr/>
        </p:nvSpPr>
        <p:spPr>
          <a:xfrm>
            <a:off x="898450" y="2686842"/>
            <a:ext cx="1051567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Currently, the main User Interface consists mainly of a webpage to upload images and give them an appropriate name. These image files are then uploaded to the main  server [</a:t>
            </a:r>
            <a:r>
              <a:rPr lang="en-US" sz="2200" spc="100" dirty="0">
                <a:solidFill>
                  <a:srgbClr val="F70751"/>
                </a:solidFill>
                <a:effectLst>
                  <a:glow rad="254000">
                    <a:srgbClr val="F70751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Raspberry Pi 5 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- running </a:t>
            </a:r>
            <a:r>
              <a:rPr lang="en-US" sz="2200" spc="100" dirty="0">
                <a:solidFill>
                  <a:schemeClr val="accent1">
                    <a:lumMod val="50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Debian Bookworm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]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5A81B819-3AD7-6B06-FD14-CA078E3734CE}"/>
              </a:ext>
            </a:extLst>
          </p:cNvPr>
          <p:cNvSpPr txBox="1"/>
          <p:nvPr/>
        </p:nvSpPr>
        <p:spPr>
          <a:xfrm>
            <a:off x="898449" y="4229356"/>
            <a:ext cx="1051567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This is mainly handled by a HTML Form.</a:t>
            </a:r>
          </a:p>
        </p:txBody>
      </p:sp>
    </p:spTree>
    <p:extLst>
      <p:ext uri="{BB962C8B-B14F-4D97-AF65-F5344CB8AC3E}">
        <p14:creationId xmlns:p14="http://schemas.microsoft.com/office/powerpoint/2010/main" val="31589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4A1F-B597-F968-6C9F-FA99A010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63317927-4FE8-5891-93BB-47913A4FB2E9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3B7BA075-BB4E-2407-C3F5-F318D7060D04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User Interface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5D297-D643-94DC-CB09-B7B005D3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71" y="1235984"/>
            <a:ext cx="5238689" cy="49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944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Tempad">
  <a:themeElements>
    <a:clrScheme name="TVA Orange">
      <a:dk1>
        <a:sysClr val="windowText" lastClr="000000"/>
      </a:dk1>
      <a:lt1>
        <a:sysClr val="window" lastClr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Loki TVA Miss Minutes">
      <a:majorFont>
        <a:latin typeface="IBM Plex Mono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pc="100" dirty="0" smtClean="0">
            <a:solidFill>
              <a:schemeClr val="accent1"/>
            </a:solidFill>
            <a:latin typeface="IBM Plex Mono SemiBold" panose="020B0709050203000203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acred Timeline">
  <a:themeElements>
    <a:clrScheme name="TVA Miss Minutes">
      <a:dk1>
        <a:sysClr val="windowText" lastClr="000000"/>
      </a:dk1>
      <a:lt1>
        <a:sysClr val="window" lastClr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Loki TVA Miss Minutes">
      <a:majorFont>
        <a:latin typeface="IBM Plex Mono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pc="100" dirty="0" smtClean="0">
            <a:solidFill>
              <a:schemeClr val="accent1"/>
            </a:solidFill>
            <a:latin typeface="IBM Plex Mono SemiBold" panose="020B0709050203000203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1025</Words>
  <Application>Microsoft Office PowerPoint</Application>
  <PresentationFormat>Widescreen</PresentationFormat>
  <Paragraphs>88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IBM Plex Mono Medium</vt:lpstr>
      <vt:lpstr>IBM Plex Mono</vt:lpstr>
      <vt:lpstr>IBM Plex Mono SemiBold</vt:lpstr>
      <vt:lpstr>Arial</vt:lpstr>
      <vt:lpstr>Tempad</vt:lpstr>
      <vt:lpstr>Sacred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Sameed Ahmed</cp:lastModifiedBy>
  <cp:revision>10</cp:revision>
  <dcterms:created xsi:type="dcterms:W3CDTF">2023-10-12T01:55:13Z</dcterms:created>
  <dcterms:modified xsi:type="dcterms:W3CDTF">2024-12-13T21:01:51Z</dcterms:modified>
</cp:coreProperties>
</file>